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20"/>
  </p:handoutMasterIdLst>
  <p:sldIdLst>
    <p:sldId id="256" r:id="rId2"/>
    <p:sldId id="257" r:id="rId3"/>
    <p:sldId id="258" r:id="rId4"/>
    <p:sldId id="259" r:id="rId5"/>
    <p:sldId id="274" r:id="rId6"/>
    <p:sldId id="267" r:id="rId7"/>
    <p:sldId id="266" r:id="rId8"/>
    <p:sldId id="269" r:id="rId9"/>
    <p:sldId id="280" r:id="rId10"/>
    <p:sldId id="270" r:id="rId11"/>
    <p:sldId id="271" r:id="rId12"/>
    <p:sldId id="276" r:id="rId13"/>
    <p:sldId id="265" r:id="rId14"/>
    <p:sldId id="275" r:id="rId15"/>
    <p:sldId id="277" r:id="rId16"/>
    <p:sldId id="278" r:id="rId17"/>
    <p:sldId id="279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5" autoAdjust="0"/>
    <p:restoredTop sz="94622" autoAdjust="0"/>
  </p:normalViewPr>
  <p:slideViewPr>
    <p:cSldViewPr snapToGrid="0">
      <p:cViewPr>
        <p:scale>
          <a:sx n="75" d="100"/>
          <a:sy n="75" d="100"/>
        </p:scale>
        <p:origin x="342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64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E322F5-22F1-47AC-B526-3B369A5AEC69}" type="datetimeFigureOut">
              <a:rPr lang="zh-CN" altLang="en-US" smtClean="0"/>
              <a:t>2014/1/8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0C120-9F07-4F37-BC99-FB0C6B7A9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3001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  <a:prstGeom prst="rect">
            <a:avLst/>
          </a:prstGeo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 userDrawn="1"/>
        </p:nvGrpSpPr>
        <p:grpSpPr>
          <a:xfrm>
            <a:off x="7934960" y="6195707"/>
            <a:ext cx="3796285" cy="363197"/>
            <a:chOff x="7249160" y="6207739"/>
            <a:chExt cx="3796285" cy="363197"/>
          </a:xfrm>
        </p:grpSpPr>
        <p:pic>
          <p:nvPicPr>
            <p:cNvPr id="14" name="Picture 3" descr="D:\工作文件\艾克塞伦\定稿设计\PPT模板\v.png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49160" y="6211969"/>
              <a:ext cx="989304" cy="3589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矩形 14"/>
            <p:cNvSpPr/>
            <p:nvPr/>
          </p:nvSpPr>
          <p:spPr>
            <a:xfrm>
              <a:off x="8347269" y="6207739"/>
              <a:ext cx="269817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2">
                      <a:lumMod val="75000"/>
                    </a:schemeClr>
                  </a:solidFill>
                  <a:latin typeface="+mn-ea"/>
                </a:rPr>
                <a:t>四川艾克塞伦信息科技有限公司</a:t>
              </a:r>
              <a:endParaRPr lang="zh-CN" altLang="en-US" sz="1400" b="1" dirty="0">
                <a:solidFill>
                  <a:schemeClr val="bg2">
                    <a:lumMod val="75000"/>
                  </a:schemeClr>
                </a:solidFill>
                <a:latin typeface="+mn-ea"/>
              </a:endParaRPr>
            </a:p>
          </p:txBody>
        </p:sp>
      </p:grpSp>
      <p:cxnSp>
        <p:nvCxnSpPr>
          <p:cNvPr id="22" name="直接连接符 21"/>
          <p:cNvCxnSpPr/>
          <p:nvPr userDrawn="1"/>
        </p:nvCxnSpPr>
        <p:spPr>
          <a:xfrm flipV="1">
            <a:off x="600501" y="791571"/>
            <a:ext cx="8911988" cy="40943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chemeClr val="bg2">
                <a:tint val="97000"/>
                <a:hueMod val="92000"/>
                <a:satMod val="169000"/>
                <a:lumMod val="164000"/>
                <a:alpha val="79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1203156" y="2070265"/>
            <a:ext cx="7267073" cy="147002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3600" b="1" dirty="0" smtClean="0">
                <a:solidFill>
                  <a:schemeClr val="bg2">
                    <a:lumMod val="50000"/>
                  </a:schemeClr>
                </a:solidFill>
              </a:rPr>
              <a:t>四川电信移动销售管理系统</a:t>
            </a:r>
            <a:r>
              <a:rPr lang="en-US" altLang="zh-CN" sz="3600" b="1" dirty="0" smtClean="0">
                <a:solidFill>
                  <a:schemeClr val="bg2">
                    <a:lumMod val="50000"/>
                  </a:schemeClr>
                </a:solidFill>
              </a:rPr>
              <a:t/>
            </a:r>
            <a:br>
              <a:rPr lang="en-US" altLang="zh-CN" sz="3600" b="1" dirty="0" smtClean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altLang="zh-CN" sz="3600" b="1" dirty="0" smtClean="0">
                <a:solidFill>
                  <a:schemeClr val="bg2">
                    <a:lumMod val="50000"/>
                  </a:schemeClr>
                </a:solidFill>
              </a:rPr>
              <a:t>   </a:t>
            </a:r>
            <a:r>
              <a:rPr lang="zh-CN" altLang="en-US" sz="3600" b="1" dirty="0" smtClean="0">
                <a:solidFill>
                  <a:schemeClr val="bg2">
                    <a:lumMod val="50000"/>
                  </a:schemeClr>
                </a:solidFill>
              </a:rPr>
              <a:t>“易销邦”产品介绍</a:t>
            </a:r>
            <a:endParaRPr lang="zh-CN" altLang="en-US" sz="36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副标题 2"/>
          <p:cNvSpPr txBox="1">
            <a:spLocks/>
          </p:cNvSpPr>
          <p:nvPr/>
        </p:nvSpPr>
        <p:spPr>
          <a:xfrm>
            <a:off x="3948645" y="4275877"/>
            <a:ext cx="5043019" cy="7256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四川艾克塞伦信息科技有限公司</a:t>
            </a:r>
            <a:endParaRPr lang="zh-CN" altLang="en-US" sz="2000" dirty="0"/>
          </a:p>
        </p:txBody>
      </p:sp>
      <p:pic>
        <p:nvPicPr>
          <p:cNvPr id="7" name="Picture 3" descr="D:\工作文件\艾克塞伦\定稿设计\PPT模板\v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0406" y="4315719"/>
            <a:ext cx="989304" cy="358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2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124605" y="1634775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endParaRPr lang="zh-CN" altLang="en-US" sz="24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980237" y="4063504"/>
            <a:ext cx="53166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accent5">
                    <a:lumMod val="50000"/>
                  </a:schemeClr>
                </a:solidFill>
                <a:latin typeface="+mn-ea"/>
              </a:rPr>
              <a:t>所有角色</a:t>
            </a:r>
            <a:endParaRPr lang="en-US" altLang="zh-CN" b="1" dirty="0" smtClean="0">
              <a:solidFill>
                <a:schemeClr val="accent5">
                  <a:lumMod val="50000"/>
                </a:schemeClr>
              </a:solidFill>
              <a:latin typeface="+mn-ea"/>
            </a:endParaRPr>
          </a:p>
          <a:p>
            <a:endParaRPr lang="en-US" altLang="zh-CN" b="1" dirty="0">
              <a:solidFill>
                <a:schemeClr val="accent5">
                  <a:lumMod val="50000"/>
                </a:schemeClr>
              </a:solidFill>
              <a:latin typeface="+mn-ea"/>
            </a:endParaRPr>
          </a:p>
          <a:p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通过</a:t>
            </a: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分类</a:t>
            </a:r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记录巡店并</a:t>
            </a: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查询个人或者他人的</a:t>
            </a:r>
            <a:r>
              <a:rPr lang="zh-CN" altLang="zh-CN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巡店</a:t>
            </a: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状态</a:t>
            </a:r>
            <a:endParaRPr lang="en-US" altLang="zh-CN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endParaRPr lang="zh-CN" altLang="en-US" b="1" dirty="0">
              <a:solidFill>
                <a:schemeClr val="accent5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85" y="1201105"/>
            <a:ext cx="2096283" cy="3720902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3860424" y="38286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巡一巡</a:t>
            </a:r>
          </a:p>
        </p:txBody>
      </p:sp>
      <p:sp>
        <p:nvSpPr>
          <p:cNvPr id="19" name="矩形 18"/>
          <p:cNvSpPr/>
          <p:nvPr/>
        </p:nvSpPr>
        <p:spPr>
          <a:xfrm>
            <a:off x="793073" y="296532"/>
            <a:ext cx="3728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手机端功能</a:t>
            </a:r>
            <a:r>
              <a:rPr lang="zh-CN" altLang="en-US" sz="24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展示</a:t>
            </a:r>
            <a:endParaRPr lang="zh-CN" altLang="en-US" sz="24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471" y="1753437"/>
            <a:ext cx="2711346" cy="481264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5306670" y="1861721"/>
            <a:ext cx="6663819" cy="1598755"/>
            <a:chOff x="5306670" y="1861721"/>
            <a:chExt cx="6663819" cy="1598755"/>
          </a:xfrm>
        </p:grpSpPr>
        <p:grpSp>
          <p:nvGrpSpPr>
            <p:cNvPr id="45" name="组合 44"/>
            <p:cNvGrpSpPr/>
            <p:nvPr/>
          </p:nvGrpSpPr>
          <p:grpSpPr>
            <a:xfrm>
              <a:off x="5306670" y="1861721"/>
              <a:ext cx="6663819" cy="1598755"/>
              <a:chOff x="5282606" y="1818213"/>
              <a:chExt cx="6663819" cy="1598755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594684" y="1933197"/>
                <a:ext cx="6040765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355600">
                  <a:spcAft>
                    <a:spcPts val="0"/>
                  </a:spcAft>
                </a:pPr>
                <a:r>
                  <a:rPr lang="zh-CN" altLang="en-US" sz="1600" b="1" kern="100" dirty="0" smtClean="0">
                    <a:solidFill>
                      <a:schemeClr val="bg2">
                        <a:lumMod val="50000"/>
                      </a:schemeClr>
                    </a:solidFill>
                    <a:latin typeface="+mn-ea"/>
                    <a:cs typeface="Times New Roman" panose="02020603050405020304" pitchFamily="18" charset="0"/>
                  </a:rPr>
                  <a:t>界面        代理商      渠道经理      主管       领导</a:t>
                </a:r>
                <a:endParaRPr lang="zh-CN" altLang="zh-CN" sz="1600" b="1" kern="100" dirty="0">
                  <a:solidFill>
                    <a:schemeClr val="bg2">
                      <a:lumMod val="50000"/>
                    </a:schemeClr>
                  </a:solidFill>
                  <a:effectLst/>
                  <a:latin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5875762" y="2441886"/>
                <a:ext cx="902811" cy="7386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400" b="1" kern="100" dirty="0">
                    <a:solidFill>
                      <a:schemeClr val="accent5">
                        <a:lumMod val="50000"/>
                      </a:schemeClr>
                    </a:solidFill>
                    <a:latin typeface="+mn-ea"/>
                    <a:cs typeface="Times New Roman" panose="02020603050405020304" pitchFamily="18" charset="0"/>
                  </a:rPr>
                  <a:t>添加巡店</a:t>
                </a:r>
                <a:endParaRPr lang="en-US" altLang="zh-CN" sz="14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endParaRPr lang="en-US" altLang="zh-CN" sz="14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r>
                  <a:rPr lang="zh-CN" altLang="en-US" sz="1400" b="1" kern="100" dirty="0" smtClean="0">
                    <a:solidFill>
                      <a:schemeClr val="accent5">
                        <a:lumMod val="50000"/>
                      </a:schemeClr>
                    </a:solidFill>
                    <a:latin typeface="+mn-ea"/>
                    <a:cs typeface="Times New Roman" panose="02020603050405020304" pitchFamily="18" charset="0"/>
                  </a:rPr>
                  <a:t>巡店查询</a:t>
                </a:r>
                <a:endParaRPr lang="en-US" altLang="zh-CN" sz="14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圆角矩形 23"/>
              <p:cNvSpPr/>
              <p:nvPr/>
            </p:nvSpPr>
            <p:spPr>
              <a:xfrm>
                <a:off x="5282606" y="1818213"/>
                <a:ext cx="6663819" cy="1598755"/>
              </a:xfrm>
              <a:prstGeom prst="round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cxnSp>
            <p:nvCxnSpPr>
              <p:cNvPr id="25" name="直接连接符 24"/>
              <p:cNvCxnSpPr/>
              <p:nvPr/>
            </p:nvCxnSpPr>
            <p:spPr>
              <a:xfrm>
                <a:off x="5487673" y="2776977"/>
                <a:ext cx="6106106" cy="0"/>
              </a:xfrm>
              <a:prstGeom prst="line">
                <a:avLst/>
              </a:prstGeom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五角星 25"/>
              <p:cNvSpPr/>
              <p:nvPr/>
            </p:nvSpPr>
            <p:spPr>
              <a:xfrm>
                <a:off x="11214542" y="2425832"/>
                <a:ext cx="304800" cy="271262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27" name="五角星 26"/>
              <p:cNvSpPr/>
              <p:nvPr/>
            </p:nvSpPr>
            <p:spPr>
              <a:xfrm>
                <a:off x="8772358" y="2425832"/>
                <a:ext cx="304800" cy="271262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28" name="五角星 27"/>
              <p:cNvSpPr/>
              <p:nvPr/>
            </p:nvSpPr>
            <p:spPr>
              <a:xfrm>
                <a:off x="9993450" y="2426581"/>
                <a:ext cx="304800" cy="271262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29" name="五角星 28"/>
              <p:cNvSpPr/>
              <p:nvPr/>
            </p:nvSpPr>
            <p:spPr>
              <a:xfrm>
                <a:off x="8772358" y="2887684"/>
                <a:ext cx="304800" cy="271262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</p:grpSp>
        <p:sp>
          <p:nvSpPr>
            <p:cNvPr id="18" name="五角星 17"/>
            <p:cNvSpPr/>
            <p:nvPr/>
          </p:nvSpPr>
          <p:spPr>
            <a:xfrm>
              <a:off x="7566529" y="2475563"/>
              <a:ext cx="304800" cy="271262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0" name="五角星 19"/>
            <p:cNvSpPr/>
            <p:nvPr/>
          </p:nvSpPr>
          <p:spPr>
            <a:xfrm>
              <a:off x="7573022" y="2931189"/>
              <a:ext cx="304800" cy="271262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1" name="五角星 20"/>
            <p:cNvSpPr/>
            <p:nvPr/>
          </p:nvSpPr>
          <p:spPr>
            <a:xfrm>
              <a:off x="9983900" y="2931807"/>
              <a:ext cx="304800" cy="271262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30" name="五角星 29"/>
            <p:cNvSpPr/>
            <p:nvPr/>
          </p:nvSpPr>
          <p:spPr>
            <a:xfrm>
              <a:off x="11238606" y="2925925"/>
              <a:ext cx="304800" cy="271262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80006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8236" y="1741160"/>
            <a:ext cx="1685966" cy="297720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859" y="2666147"/>
            <a:ext cx="1662407" cy="297096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2049" y="3562987"/>
            <a:ext cx="1694512" cy="3000560"/>
          </a:xfrm>
          <a:prstGeom prst="rect">
            <a:avLst/>
          </a:prstGeom>
        </p:spPr>
      </p:pic>
      <p:sp>
        <p:nvSpPr>
          <p:cNvPr id="9" name="右箭头 8"/>
          <p:cNvSpPr/>
          <p:nvPr/>
        </p:nvSpPr>
        <p:spPr>
          <a:xfrm flipH="1">
            <a:off x="4171608" y="4951426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3" name="右箭头 12"/>
          <p:cNvSpPr/>
          <p:nvPr/>
        </p:nvSpPr>
        <p:spPr>
          <a:xfrm>
            <a:off x="9421716" y="2992047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4" name="右箭头 13"/>
          <p:cNvSpPr/>
          <p:nvPr/>
        </p:nvSpPr>
        <p:spPr>
          <a:xfrm>
            <a:off x="8387301" y="5080999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5" name="矩形 14"/>
          <p:cNvSpPr/>
          <p:nvPr/>
        </p:nvSpPr>
        <p:spPr>
          <a:xfrm>
            <a:off x="2290630" y="4878601"/>
            <a:ext cx="2049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我的</a:t>
            </a:r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日程首页</a:t>
            </a:r>
            <a:endParaRPr lang="zh-CN" altLang="en-US" b="1" dirty="0"/>
          </a:p>
        </p:txBody>
      </p:sp>
      <p:sp>
        <p:nvSpPr>
          <p:cNvPr id="17" name="矩形 16"/>
          <p:cNvSpPr/>
          <p:nvPr/>
        </p:nvSpPr>
        <p:spPr>
          <a:xfrm>
            <a:off x="9234202" y="5046378"/>
            <a:ext cx="2049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新增日程界面</a:t>
            </a:r>
            <a:endParaRPr lang="zh-CN" altLang="en-US" b="1" dirty="0"/>
          </a:p>
        </p:txBody>
      </p:sp>
      <p:sp>
        <p:nvSpPr>
          <p:cNvPr id="18" name="矩形 17"/>
          <p:cNvSpPr/>
          <p:nvPr/>
        </p:nvSpPr>
        <p:spPr>
          <a:xfrm>
            <a:off x="10018913" y="2933712"/>
            <a:ext cx="2049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添加日程后界面</a:t>
            </a:r>
            <a:endParaRPr lang="zh-CN" altLang="en-US" b="1" dirty="0"/>
          </a:p>
        </p:txBody>
      </p:sp>
      <p:sp>
        <p:nvSpPr>
          <p:cNvPr id="20" name="矩形 19"/>
          <p:cNvSpPr/>
          <p:nvPr/>
        </p:nvSpPr>
        <p:spPr>
          <a:xfrm>
            <a:off x="504287" y="3444748"/>
            <a:ext cx="646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概念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65182" y="3859243"/>
            <a:ext cx="36856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用户安排提醒自己的日程</a:t>
            </a:r>
            <a:endParaRPr lang="en-US" altLang="zh-CN" sz="1600" b="1" dirty="0" smtClean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上级角色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可</a:t>
            </a:r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指派任务给次级人员</a:t>
            </a:r>
            <a:endParaRPr lang="zh-CN" altLang="zh-CN" sz="1600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89334" y="1229721"/>
            <a:ext cx="5550169" cy="1947280"/>
            <a:chOff x="188655" y="1571863"/>
            <a:chExt cx="5550169" cy="1947280"/>
          </a:xfrm>
        </p:grpSpPr>
        <p:sp>
          <p:nvSpPr>
            <p:cNvPr id="42" name="矩形 41"/>
            <p:cNvSpPr/>
            <p:nvPr/>
          </p:nvSpPr>
          <p:spPr>
            <a:xfrm>
              <a:off x="188655" y="1653081"/>
              <a:ext cx="538568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55600">
                <a:spcAft>
                  <a:spcPts val="0"/>
                </a:spcAft>
              </a:pPr>
              <a:r>
                <a:rPr lang="zh-CN" altLang="en-US" sz="1600" b="1" kern="100" dirty="0" smtClean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界面     代理商     渠道经理     主管     领导</a:t>
              </a:r>
              <a:endParaRPr lang="zh-CN" altLang="zh-CN" sz="1600" b="1" kern="100" dirty="0">
                <a:solidFill>
                  <a:schemeClr val="bg2">
                    <a:lumMod val="50000"/>
                  </a:schemeClr>
                </a:solidFill>
                <a:effectLst/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485360" y="2089467"/>
              <a:ext cx="800219" cy="13849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日程管理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添加日程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日程详情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任务指派</a:t>
              </a:r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266707" y="1571863"/>
              <a:ext cx="5472117" cy="1947280"/>
            </a:xfrm>
            <a:prstGeom prst="round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435102" y="2365245"/>
              <a:ext cx="5014141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五角星 45"/>
            <p:cNvSpPr/>
            <p:nvPr/>
          </p:nvSpPr>
          <p:spPr>
            <a:xfrm>
              <a:off x="4962785" y="2085449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47" name="五角星 46"/>
            <p:cNvSpPr/>
            <p:nvPr/>
          </p:nvSpPr>
          <p:spPr>
            <a:xfrm>
              <a:off x="2927837" y="2074671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48" name="五角星 47"/>
            <p:cNvSpPr/>
            <p:nvPr/>
          </p:nvSpPr>
          <p:spPr>
            <a:xfrm>
              <a:off x="3990719" y="2075291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49" name="五角星 48"/>
            <p:cNvSpPr/>
            <p:nvPr/>
          </p:nvSpPr>
          <p:spPr>
            <a:xfrm>
              <a:off x="2927837" y="2454170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0" name="五角星 49"/>
            <p:cNvSpPr/>
            <p:nvPr/>
          </p:nvSpPr>
          <p:spPr>
            <a:xfrm>
              <a:off x="3990719" y="2454170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1" name="五角星 50"/>
            <p:cNvSpPr/>
            <p:nvPr/>
          </p:nvSpPr>
          <p:spPr>
            <a:xfrm>
              <a:off x="4962785" y="2454170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435102" y="2720758"/>
              <a:ext cx="5014141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五角星 52"/>
            <p:cNvSpPr/>
            <p:nvPr/>
          </p:nvSpPr>
          <p:spPr>
            <a:xfrm>
              <a:off x="4962785" y="2820459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4" name="五角星 53"/>
            <p:cNvSpPr/>
            <p:nvPr/>
          </p:nvSpPr>
          <p:spPr>
            <a:xfrm>
              <a:off x="2927837" y="2809682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5" name="五角星 54"/>
            <p:cNvSpPr/>
            <p:nvPr/>
          </p:nvSpPr>
          <p:spPr>
            <a:xfrm>
              <a:off x="3990719" y="2810302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6" name="五角星 55"/>
            <p:cNvSpPr/>
            <p:nvPr/>
          </p:nvSpPr>
          <p:spPr>
            <a:xfrm>
              <a:off x="1708553" y="2820868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7" name="五角星 56"/>
            <p:cNvSpPr/>
            <p:nvPr/>
          </p:nvSpPr>
          <p:spPr>
            <a:xfrm>
              <a:off x="1714508" y="2451208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cxnSp>
          <p:nvCxnSpPr>
            <p:cNvPr id="58" name="直接连接符 57"/>
            <p:cNvCxnSpPr/>
            <p:nvPr/>
          </p:nvCxnSpPr>
          <p:spPr>
            <a:xfrm>
              <a:off x="435102" y="3109906"/>
              <a:ext cx="5014141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五角星 58"/>
            <p:cNvSpPr/>
            <p:nvPr/>
          </p:nvSpPr>
          <p:spPr>
            <a:xfrm>
              <a:off x="1708553" y="2085449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60" name="五角星 59"/>
            <p:cNvSpPr/>
            <p:nvPr/>
          </p:nvSpPr>
          <p:spPr>
            <a:xfrm>
              <a:off x="4962785" y="3187848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61" name="五角星 60"/>
            <p:cNvSpPr/>
            <p:nvPr/>
          </p:nvSpPr>
          <p:spPr>
            <a:xfrm>
              <a:off x="2927837" y="3177071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62" name="五角星 61"/>
            <p:cNvSpPr/>
            <p:nvPr/>
          </p:nvSpPr>
          <p:spPr>
            <a:xfrm>
              <a:off x="3990719" y="3177691"/>
              <a:ext cx="250292" cy="224471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37" name="矩形 36"/>
          <p:cNvSpPr/>
          <p:nvPr/>
        </p:nvSpPr>
        <p:spPr>
          <a:xfrm>
            <a:off x="3860424" y="38286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日程管理</a:t>
            </a:r>
          </a:p>
        </p:txBody>
      </p:sp>
      <p:sp>
        <p:nvSpPr>
          <p:cNvPr id="39" name="矩形 38"/>
          <p:cNvSpPr/>
          <p:nvPr/>
        </p:nvSpPr>
        <p:spPr>
          <a:xfrm>
            <a:off x="793073" y="296532"/>
            <a:ext cx="3728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手机端功能</a:t>
            </a:r>
            <a:r>
              <a:rPr lang="zh-CN" altLang="en-US" sz="24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展示</a:t>
            </a:r>
            <a:endParaRPr lang="zh-CN" altLang="en-US" sz="24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4490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60424" y="38286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b="1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销售政策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425607" y="2072568"/>
            <a:ext cx="5232994" cy="1194806"/>
            <a:chOff x="5282606" y="1818214"/>
            <a:chExt cx="6663819" cy="1507240"/>
          </a:xfrm>
        </p:grpSpPr>
        <p:grpSp>
          <p:nvGrpSpPr>
            <p:cNvPr id="28" name="组合 27"/>
            <p:cNvGrpSpPr/>
            <p:nvPr/>
          </p:nvGrpSpPr>
          <p:grpSpPr>
            <a:xfrm>
              <a:off x="5282606" y="1818214"/>
              <a:ext cx="6663819" cy="1507240"/>
              <a:chOff x="5282606" y="1818214"/>
              <a:chExt cx="6663819" cy="1507240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5697132" y="1933197"/>
                <a:ext cx="6022877" cy="3882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355600">
                  <a:spcAft>
                    <a:spcPts val="0"/>
                  </a:spcAft>
                </a:pPr>
                <a:r>
                  <a:rPr lang="zh-CN" altLang="en-US" sz="1400" b="1" kern="100" dirty="0" smtClean="0">
                    <a:solidFill>
                      <a:schemeClr val="bg2">
                        <a:lumMod val="50000"/>
                      </a:schemeClr>
                    </a:solidFill>
                    <a:latin typeface="+mn-ea"/>
                    <a:cs typeface="Times New Roman" panose="02020603050405020304" pitchFamily="18" charset="0"/>
                  </a:rPr>
                  <a:t>界面     代理商    渠道经理     主管       领导</a:t>
                </a:r>
                <a:endParaRPr lang="zh-CN" altLang="zh-CN" sz="1400" b="1" kern="100" dirty="0">
                  <a:solidFill>
                    <a:schemeClr val="bg2">
                      <a:lumMod val="50000"/>
                    </a:schemeClr>
                  </a:solidFill>
                  <a:effectLst/>
                  <a:latin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5903091" y="2393634"/>
                <a:ext cx="1149661" cy="9318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400" b="1" kern="100" dirty="0" smtClean="0">
                    <a:solidFill>
                      <a:schemeClr val="accent5">
                        <a:lumMod val="50000"/>
                      </a:schemeClr>
                    </a:solidFill>
                    <a:latin typeface="+mn-ea"/>
                    <a:cs typeface="Times New Roman" panose="02020603050405020304" pitchFamily="18" charset="0"/>
                  </a:rPr>
                  <a:t>政策查询</a:t>
                </a:r>
                <a:endParaRPr lang="en-US" altLang="zh-CN" sz="14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endParaRPr lang="en-US" altLang="zh-CN" sz="14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endParaRPr lang="en-US" altLang="zh-CN" sz="14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圆角矩形 30"/>
              <p:cNvSpPr/>
              <p:nvPr/>
            </p:nvSpPr>
            <p:spPr>
              <a:xfrm>
                <a:off x="5282606" y="1818214"/>
                <a:ext cx="6663819" cy="1150841"/>
              </a:xfrm>
              <a:prstGeom prst="round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33" name="五角星 32"/>
              <p:cNvSpPr/>
              <p:nvPr/>
            </p:nvSpPr>
            <p:spPr>
              <a:xfrm>
                <a:off x="11180320" y="2426380"/>
                <a:ext cx="304800" cy="271262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34" name="五角星 33"/>
              <p:cNvSpPr/>
              <p:nvPr/>
            </p:nvSpPr>
            <p:spPr>
              <a:xfrm>
                <a:off x="8772358" y="2425832"/>
                <a:ext cx="304800" cy="271262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35" name="五角星 34"/>
              <p:cNvSpPr/>
              <p:nvPr/>
            </p:nvSpPr>
            <p:spPr>
              <a:xfrm>
                <a:off x="9993450" y="2426581"/>
                <a:ext cx="304800" cy="271262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</p:grpSp>
        <p:sp>
          <p:nvSpPr>
            <p:cNvPr id="37" name="五角星 36"/>
            <p:cNvSpPr/>
            <p:nvPr/>
          </p:nvSpPr>
          <p:spPr>
            <a:xfrm>
              <a:off x="7484330" y="2425832"/>
              <a:ext cx="304800" cy="271262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40" name="右箭头 39"/>
          <p:cNvSpPr/>
          <p:nvPr/>
        </p:nvSpPr>
        <p:spPr>
          <a:xfrm>
            <a:off x="6425607" y="4081943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1" name="矩形 40"/>
          <p:cNvSpPr/>
          <p:nvPr/>
        </p:nvSpPr>
        <p:spPr>
          <a:xfrm>
            <a:off x="7466213" y="3965274"/>
            <a:ext cx="23762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对外销售资讯的分享</a:t>
            </a:r>
            <a:endParaRPr lang="en-US" altLang="zh-CN" b="1" dirty="0" smtClean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可分享到微信、微博</a:t>
            </a:r>
            <a:endParaRPr lang="zh-CN" altLang="en-US" b="1" dirty="0"/>
          </a:p>
        </p:txBody>
      </p:sp>
      <p:sp>
        <p:nvSpPr>
          <p:cNvPr id="42" name="矩形 41"/>
          <p:cNvSpPr/>
          <p:nvPr/>
        </p:nvSpPr>
        <p:spPr>
          <a:xfrm>
            <a:off x="793073" y="296532"/>
            <a:ext cx="3728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手机端功能</a:t>
            </a:r>
            <a:r>
              <a:rPr lang="zh-CN" altLang="en-US" sz="24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展示</a:t>
            </a:r>
            <a:endParaRPr lang="zh-CN" altLang="en-US" sz="24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133" y="1781006"/>
            <a:ext cx="2973013" cy="4601873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916" y="1124967"/>
            <a:ext cx="2973013" cy="447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12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肘形连接符 10"/>
          <p:cNvCxnSpPr/>
          <p:nvPr/>
        </p:nvCxnSpPr>
        <p:spPr>
          <a:xfrm flipV="1">
            <a:off x="3268885" y="2024380"/>
            <a:ext cx="2052415" cy="731520"/>
          </a:xfrm>
          <a:prstGeom prst="bentConnector3">
            <a:avLst>
              <a:gd name="adj1" fmla="val 47772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肘形连接符 13"/>
          <p:cNvCxnSpPr/>
          <p:nvPr/>
        </p:nvCxnSpPr>
        <p:spPr>
          <a:xfrm flipV="1">
            <a:off x="3268885" y="3075940"/>
            <a:ext cx="2052415" cy="320040"/>
          </a:xfrm>
          <a:prstGeom prst="bentConnector3">
            <a:avLst>
              <a:gd name="adj1" fmla="val 89602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连接符 14"/>
          <p:cNvCxnSpPr/>
          <p:nvPr/>
        </p:nvCxnSpPr>
        <p:spPr>
          <a:xfrm>
            <a:off x="3268885" y="3754854"/>
            <a:ext cx="2052415" cy="404930"/>
          </a:xfrm>
          <a:prstGeom prst="bentConnector3">
            <a:avLst>
              <a:gd name="adj1" fmla="val 21784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/>
          <p:nvPr/>
        </p:nvCxnSpPr>
        <p:spPr>
          <a:xfrm>
            <a:off x="3268885" y="4518658"/>
            <a:ext cx="2052415" cy="724970"/>
          </a:xfrm>
          <a:prstGeom prst="bentConnector3">
            <a:avLst>
              <a:gd name="adj1" fmla="val 50000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1495909" y="2836892"/>
            <a:ext cx="1552092" cy="2143219"/>
            <a:chOff x="1495909" y="2836892"/>
            <a:chExt cx="1552092" cy="2143219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909" y="2836892"/>
              <a:ext cx="1552092" cy="1552092"/>
            </a:xfrm>
            <a:prstGeom prst="rect">
              <a:avLst/>
            </a:prstGeom>
          </p:spPr>
        </p:pic>
        <p:sp>
          <p:nvSpPr>
            <p:cNvPr id="26" name="矩形 25"/>
            <p:cNvSpPr/>
            <p:nvPr/>
          </p:nvSpPr>
          <p:spPr>
            <a:xfrm>
              <a:off x="1685538" y="4518446"/>
              <a:ext cx="1112805" cy="461665"/>
            </a:xfrm>
            <a:prstGeom prst="rect">
              <a:avLst/>
            </a:prstGeom>
            <a:noFill/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bg2">
                      <a:lumMod val="75000"/>
                    </a:schemeClr>
                  </a:solidFill>
                </a:rPr>
                <a:t>易销邦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321300" y="1704340"/>
            <a:ext cx="3855720" cy="3859328"/>
            <a:chOff x="5321300" y="1704340"/>
            <a:chExt cx="3855720" cy="3859328"/>
          </a:xfrm>
        </p:grpSpPr>
        <p:sp>
          <p:nvSpPr>
            <p:cNvPr id="28" name="圆角矩形 27"/>
            <p:cNvSpPr/>
            <p:nvPr/>
          </p:nvSpPr>
          <p:spPr>
            <a:xfrm>
              <a:off x="5321300" y="1704340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latin typeface="+mn-ea"/>
                </a:rPr>
                <a:t>易销邦简介</a:t>
              </a:r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5321300" y="2755900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latin typeface="+mn-ea"/>
                </a:rPr>
                <a:t>角色及功能展示</a:t>
              </a:r>
              <a:endParaRPr lang="zh-CN" altLang="en-US" sz="2400" b="1" dirty="0">
                <a:latin typeface="+mn-ea"/>
              </a:endParaRPr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5321300" y="3839744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latin typeface="+mn-ea"/>
                </a:rPr>
                <a:t>手机端功能展示</a:t>
              </a:r>
              <a:endParaRPr lang="zh-CN" altLang="en-US" sz="2400" b="1" dirty="0">
                <a:latin typeface="+mn-ea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5321300" y="4923588"/>
              <a:ext cx="3855720" cy="640080"/>
            </a:xfrm>
            <a:prstGeom prst="roundRect">
              <a:avLst/>
            </a:prstGeom>
            <a:gradFill>
              <a:gsLst>
                <a:gs pos="78000">
                  <a:schemeClr val="accent3">
                    <a:lumMod val="60000"/>
                    <a:lumOff val="40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bg2">
                      <a:lumMod val="50000"/>
                    </a:schemeClr>
                  </a:solidFill>
                  <a:latin typeface="+mn-ea"/>
                </a:rPr>
                <a:t>WEB</a:t>
              </a:r>
              <a:r>
                <a:rPr lang="zh-CN" altLang="en-US" sz="2400" b="1" dirty="0">
                  <a:solidFill>
                    <a:schemeClr val="bg2">
                      <a:lumMod val="50000"/>
                    </a:schemeClr>
                  </a:solidFill>
                  <a:latin typeface="+mn-ea"/>
                </a:rPr>
                <a:t>端功能展示</a:t>
              </a:r>
            </a:p>
          </p:txBody>
        </p:sp>
      </p:grpSp>
      <p:sp>
        <p:nvSpPr>
          <p:cNvPr id="16" name="矩形 15"/>
          <p:cNvSpPr/>
          <p:nvPr/>
        </p:nvSpPr>
        <p:spPr>
          <a:xfrm>
            <a:off x="793073" y="296532"/>
            <a:ext cx="8002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1492524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793073" y="296532"/>
            <a:ext cx="21980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WEB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端功能展示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577" y="1133021"/>
            <a:ext cx="2965667" cy="482677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061" y="1133021"/>
            <a:ext cx="2965667" cy="48267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44292" y="1287125"/>
            <a:ext cx="2895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销量上报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zh-CN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  </a:t>
            </a:r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销售日报</a:t>
            </a:r>
            <a:endParaRPr lang="en-US" altLang="zh-CN" sz="1600" b="1" dirty="0" smtClean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pPr algn="ctr"/>
            <a:endParaRPr lang="en-US" altLang="zh-CN" sz="1600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pPr algn="ctr"/>
            <a:r>
              <a:rPr lang="en-US" altLang="zh-CN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2</a:t>
            </a:r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个功能模块</a:t>
            </a:r>
            <a:endParaRPr lang="en-US" altLang="zh-CN" sz="1600" b="1" dirty="0" smtClean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pPr algn="ctr"/>
            <a:endParaRPr lang="en-US" altLang="zh-CN" sz="1600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pPr algn="ctr"/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默认显示“销量上报”</a:t>
            </a:r>
            <a:endParaRPr lang="en-US" altLang="zh-CN" sz="1600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0" name="右箭头 9"/>
          <p:cNvSpPr/>
          <p:nvPr/>
        </p:nvSpPr>
        <p:spPr>
          <a:xfrm rot="1809291">
            <a:off x="3385359" y="2554827"/>
            <a:ext cx="533345" cy="272657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1" name="右箭头 10"/>
          <p:cNvSpPr/>
          <p:nvPr/>
        </p:nvSpPr>
        <p:spPr>
          <a:xfrm rot="19595021">
            <a:off x="3378447" y="2009226"/>
            <a:ext cx="547170" cy="256782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2" name="矩形 11"/>
          <p:cNvSpPr/>
          <p:nvPr/>
        </p:nvSpPr>
        <p:spPr>
          <a:xfrm>
            <a:off x="3860424" y="38286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销售数据</a:t>
            </a:r>
            <a:endParaRPr lang="zh-CN" altLang="en-US" b="1" dirty="0"/>
          </a:p>
        </p:txBody>
      </p:sp>
      <p:grpSp>
        <p:nvGrpSpPr>
          <p:cNvPr id="2" name="组合 1"/>
          <p:cNvGrpSpPr/>
          <p:nvPr/>
        </p:nvGrpSpPr>
        <p:grpSpPr>
          <a:xfrm>
            <a:off x="223206" y="2807843"/>
            <a:ext cx="3428825" cy="1819354"/>
            <a:chOff x="30077" y="3378966"/>
            <a:chExt cx="3513048" cy="1819354"/>
          </a:xfrm>
        </p:grpSpPr>
        <p:sp>
          <p:nvSpPr>
            <p:cNvPr id="8" name="矩形 7"/>
            <p:cNvSpPr/>
            <p:nvPr/>
          </p:nvSpPr>
          <p:spPr>
            <a:xfrm>
              <a:off x="1166838" y="4086852"/>
              <a:ext cx="237628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管</a:t>
              </a:r>
              <a:r>
                <a:rPr lang="zh-CN" altLang="en-US" sz="1600" b="1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辖</a:t>
              </a:r>
              <a:r>
                <a:rPr lang="zh-CN" altLang="en-US" sz="1600" b="1" dirty="0" smtClean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区域的销量</a:t>
              </a:r>
              <a:endParaRPr lang="en-US" altLang="zh-CN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144409" y="4859766"/>
              <a:ext cx="237628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管辖</a:t>
              </a:r>
              <a:r>
                <a:rPr lang="zh-CN" altLang="en-US" sz="1600" b="1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厅店的销量</a:t>
              </a:r>
              <a:endParaRPr lang="en-US" altLang="zh-CN" sz="1600" b="1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552242" y="3378966"/>
              <a:ext cx="26797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角色        </a:t>
              </a:r>
              <a:r>
                <a:rPr lang="zh-CN" altLang="en-US" sz="1600" b="1" dirty="0" smtClean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 界面</a:t>
              </a:r>
              <a:endParaRPr lang="zh-CN" altLang="zh-CN" sz="1600" b="1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0077" y="4675100"/>
              <a:ext cx="154075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55600"/>
              <a:endParaRPr lang="zh-CN" altLang="zh-CN" sz="1400" b="1" kern="100" dirty="0">
                <a:solidFill>
                  <a:schemeClr val="bg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indent="355600">
                <a:spcAft>
                  <a:spcPts val="0"/>
                </a:spcAft>
              </a:pPr>
              <a:r>
                <a:rPr lang="zh-CN" altLang="en-US" sz="1400" b="1" kern="100" dirty="0" smtClean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渠道经理</a:t>
              </a:r>
              <a:endParaRPr lang="zh-CN" altLang="zh-CN" sz="1400" b="1" kern="100" dirty="0">
                <a:solidFill>
                  <a:schemeClr val="bg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38748" y="4086852"/>
              <a:ext cx="928090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55600"/>
              <a:r>
                <a:rPr lang="zh-CN" altLang="en-US" sz="1400" b="1" kern="100" dirty="0" smtClean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领导</a:t>
              </a:r>
              <a:endParaRPr lang="en-US" altLang="zh-CN" sz="1400" b="1" kern="100" dirty="0" smtClean="0">
                <a:solidFill>
                  <a:schemeClr val="bg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indent="355600"/>
              <a:endParaRPr lang="en-US" altLang="zh-CN" sz="1400" b="1" kern="100" dirty="0" smtClean="0">
                <a:solidFill>
                  <a:schemeClr val="bg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indent="355600"/>
              <a:r>
                <a:rPr lang="zh-CN" altLang="en-US" sz="1400" b="1" kern="100" dirty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主管</a:t>
              </a:r>
              <a:endParaRPr lang="en-US" altLang="zh-CN" sz="1400" b="1" kern="100" dirty="0">
                <a:solidFill>
                  <a:schemeClr val="bg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indent="355600"/>
              <a:endParaRPr lang="en-US" altLang="zh-CN" sz="1400" b="1" kern="100" dirty="0">
                <a:solidFill>
                  <a:schemeClr val="bg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166838" y="4448102"/>
              <a:ext cx="237628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管辖分支局的销量</a:t>
              </a:r>
              <a:endParaRPr lang="en-US" altLang="zh-CN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</p:grpSp>
      <p:sp>
        <p:nvSpPr>
          <p:cNvPr id="19" name="右箭头 18"/>
          <p:cNvSpPr/>
          <p:nvPr/>
        </p:nvSpPr>
        <p:spPr>
          <a:xfrm>
            <a:off x="6653690" y="3464857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矩形 3"/>
          <p:cNvSpPr/>
          <p:nvPr/>
        </p:nvSpPr>
        <p:spPr>
          <a:xfrm>
            <a:off x="684858" y="5215445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挖掘</a:t>
            </a: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潜在的销售数据</a:t>
            </a:r>
            <a:endParaRPr lang="en-US" altLang="zh-CN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772589" y="1336565"/>
            <a:ext cx="1029196" cy="286478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1932247" y="1336565"/>
            <a:ext cx="1029196" cy="286478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77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793073" y="296532"/>
            <a:ext cx="21980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WEB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端功能展示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882" y="1361621"/>
            <a:ext cx="2957746" cy="481388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860424" y="382864"/>
            <a:ext cx="1114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巡店记录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7" name="右箭头 6"/>
          <p:cNvSpPr/>
          <p:nvPr/>
        </p:nvSpPr>
        <p:spPr>
          <a:xfrm>
            <a:off x="4692870" y="2046021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8" name="右箭头 7"/>
          <p:cNvSpPr/>
          <p:nvPr/>
        </p:nvSpPr>
        <p:spPr>
          <a:xfrm>
            <a:off x="4692870" y="3175875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9" name="右箭头 8"/>
          <p:cNvSpPr/>
          <p:nvPr/>
        </p:nvSpPr>
        <p:spPr>
          <a:xfrm>
            <a:off x="4692870" y="4811056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3" name="圆角矩形 12"/>
          <p:cNvSpPr/>
          <p:nvPr/>
        </p:nvSpPr>
        <p:spPr>
          <a:xfrm>
            <a:off x="5912818" y="1651000"/>
            <a:ext cx="4031282" cy="974319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</a:rPr>
              <a:t>巡</a:t>
            </a:r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店记录曲线图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912818" y="3032089"/>
            <a:ext cx="4031282" cy="974319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巡店次数、巡店数、参考值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912818" y="4450227"/>
            <a:ext cx="4031282" cy="974319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巡店详细列表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8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882" y="1361621"/>
            <a:ext cx="2957746" cy="4813882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793073" y="296532"/>
            <a:ext cx="21980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WEB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端功能展示</a:t>
            </a:r>
          </a:p>
        </p:txBody>
      </p:sp>
      <p:sp>
        <p:nvSpPr>
          <p:cNvPr id="5" name="右箭头 4"/>
          <p:cNvSpPr/>
          <p:nvPr/>
        </p:nvSpPr>
        <p:spPr>
          <a:xfrm>
            <a:off x="4692870" y="2046021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6" name="圆角矩形 5"/>
          <p:cNvSpPr/>
          <p:nvPr/>
        </p:nvSpPr>
        <p:spPr>
          <a:xfrm>
            <a:off x="5912818" y="1651000"/>
            <a:ext cx="4031282" cy="974319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日程表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4692870" y="3175875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9" name="圆角矩形 8"/>
          <p:cNvSpPr/>
          <p:nvPr/>
        </p:nvSpPr>
        <p:spPr>
          <a:xfrm>
            <a:off x="5912818" y="3032089"/>
            <a:ext cx="4031282" cy="974319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当日日程详细列表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860424" y="382864"/>
            <a:ext cx="1114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日程管理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9769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793073" y="296532"/>
            <a:ext cx="21980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WEB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端功能展示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882" y="1361621"/>
            <a:ext cx="2957746" cy="4813883"/>
          </a:xfrm>
          <a:prstGeom prst="rect">
            <a:avLst/>
          </a:prstGeom>
        </p:spPr>
      </p:pic>
      <p:sp>
        <p:nvSpPr>
          <p:cNvPr id="7" name="右箭头 6"/>
          <p:cNvSpPr/>
          <p:nvPr/>
        </p:nvSpPr>
        <p:spPr>
          <a:xfrm>
            <a:off x="4692870" y="1830121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8" name="右箭头 7"/>
          <p:cNvSpPr/>
          <p:nvPr/>
        </p:nvSpPr>
        <p:spPr>
          <a:xfrm>
            <a:off x="4692870" y="2959975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9" name="右箭头 8"/>
          <p:cNvSpPr/>
          <p:nvPr/>
        </p:nvSpPr>
        <p:spPr>
          <a:xfrm>
            <a:off x="4692870" y="4244113"/>
            <a:ext cx="563924" cy="252663"/>
          </a:xfrm>
          <a:prstGeom prst="rightArrow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0" name="圆角矩形 9"/>
          <p:cNvSpPr/>
          <p:nvPr/>
        </p:nvSpPr>
        <p:spPr>
          <a:xfrm>
            <a:off x="5912818" y="1435100"/>
            <a:ext cx="4031282" cy="974319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信息编辑框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5912818" y="2725478"/>
            <a:ext cx="4031282" cy="974319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通知详情列表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12818" y="4015856"/>
            <a:ext cx="4031282" cy="974319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酬金政策详细列表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860424" y="382864"/>
            <a:ext cx="1114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信息管理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01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38400" y="2604499"/>
            <a:ext cx="5741324" cy="1507067"/>
          </a:xfrm>
        </p:spPr>
        <p:txBody>
          <a:bodyPr/>
          <a:lstStyle/>
          <a:p>
            <a:r>
              <a:rPr lang="zh-CN" altLang="en-US" b="1" dirty="0" smtClean="0"/>
              <a:t>谢谢关注，感谢聆听！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141447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 descr="D:\工作文件\艾克塞伦\定稿设计\PPT模板\v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4960" y="6199937"/>
            <a:ext cx="989304" cy="358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矩形 21"/>
          <p:cNvSpPr/>
          <p:nvPr/>
        </p:nvSpPr>
        <p:spPr>
          <a:xfrm>
            <a:off x="793073" y="296532"/>
            <a:ext cx="8002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目录</a:t>
            </a:r>
          </a:p>
        </p:txBody>
      </p:sp>
      <p:cxnSp>
        <p:nvCxnSpPr>
          <p:cNvPr id="33" name="肘形连接符 32"/>
          <p:cNvCxnSpPr>
            <a:endCxn id="32" idx="1"/>
          </p:cNvCxnSpPr>
          <p:nvPr/>
        </p:nvCxnSpPr>
        <p:spPr>
          <a:xfrm flipV="1">
            <a:off x="3268885" y="2024380"/>
            <a:ext cx="2052415" cy="731520"/>
          </a:xfrm>
          <a:prstGeom prst="bentConnector3">
            <a:avLst>
              <a:gd name="adj1" fmla="val 47772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连接符 35"/>
          <p:cNvCxnSpPr>
            <a:endCxn id="34" idx="1"/>
          </p:cNvCxnSpPr>
          <p:nvPr/>
        </p:nvCxnSpPr>
        <p:spPr>
          <a:xfrm flipV="1">
            <a:off x="3268885" y="3075940"/>
            <a:ext cx="2052415" cy="320040"/>
          </a:xfrm>
          <a:prstGeom prst="bentConnector3">
            <a:avLst>
              <a:gd name="adj1" fmla="val 89602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肘形连接符 36"/>
          <p:cNvCxnSpPr>
            <a:endCxn id="35" idx="1"/>
          </p:cNvCxnSpPr>
          <p:nvPr/>
        </p:nvCxnSpPr>
        <p:spPr>
          <a:xfrm>
            <a:off x="3268885" y="3754854"/>
            <a:ext cx="2052415" cy="404930"/>
          </a:xfrm>
          <a:prstGeom prst="bentConnector3">
            <a:avLst>
              <a:gd name="adj1" fmla="val 21784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321300" y="1704340"/>
            <a:ext cx="3855720" cy="3859328"/>
            <a:chOff x="5321300" y="1704340"/>
            <a:chExt cx="3855720" cy="3859328"/>
          </a:xfrm>
        </p:grpSpPr>
        <p:sp>
          <p:nvSpPr>
            <p:cNvPr id="32" name="圆角矩形 31"/>
            <p:cNvSpPr/>
            <p:nvPr/>
          </p:nvSpPr>
          <p:spPr>
            <a:xfrm>
              <a:off x="5321300" y="1704340"/>
              <a:ext cx="3855720" cy="640080"/>
            </a:xfrm>
            <a:prstGeom prst="roundRect">
              <a:avLst/>
            </a:prstGeom>
            <a:gradFill>
              <a:gsLst>
                <a:gs pos="78000">
                  <a:schemeClr val="accent3">
                    <a:lumMod val="60000"/>
                    <a:lumOff val="40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chemeClr val="bg2">
                      <a:lumMod val="50000"/>
                    </a:schemeClr>
                  </a:solidFill>
                  <a:latin typeface="+mn-ea"/>
                </a:rPr>
                <a:t>易销邦简介</a:t>
              </a: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5321300" y="2755900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latin typeface="+mn-ea"/>
                </a:rPr>
                <a:t>角色及功能展示</a:t>
              </a:r>
              <a:endParaRPr lang="zh-CN" altLang="en-US" sz="2400" b="1" dirty="0">
                <a:latin typeface="+mn-ea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5321300" y="3839744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latin typeface="+mn-ea"/>
                </a:rPr>
                <a:t>手机端功能展示</a:t>
              </a:r>
              <a:endParaRPr lang="zh-CN" altLang="en-US" sz="2400" b="1" dirty="0">
                <a:latin typeface="+mn-ea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5321300" y="4923588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zh-CN" sz="2400" b="1" dirty="0" smtClean="0">
                  <a:solidFill>
                    <a:schemeClr val="tx1"/>
                  </a:solidFill>
                  <a:latin typeface="+mn-ea"/>
                </a:rPr>
                <a:t>WEB</a:t>
              </a:r>
              <a:r>
                <a:rPr lang="zh-CN" altLang="en-US" sz="2400" b="1" dirty="0" smtClean="0">
                  <a:solidFill>
                    <a:schemeClr val="tx1"/>
                  </a:solidFill>
                  <a:latin typeface="+mn-ea"/>
                </a:rPr>
                <a:t>端功能展示</a:t>
              </a:r>
              <a:endParaRPr lang="zh-CN" altLang="en-US" sz="2400" b="1" dirty="0">
                <a:solidFill>
                  <a:schemeClr val="tx1"/>
                </a:solidFill>
                <a:latin typeface="+mn-ea"/>
              </a:endParaRPr>
            </a:p>
          </p:txBody>
        </p:sp>
      </p:grpSp>
      <p:cxnSp>
        <p:nvCxnSpPr>
          <p:cNvPr id="39" name="肘形连接符 38"/>
          <p:cNvCxnSpPr>
            <a:endCxn id="38" idx="1"/>
          </p:cNvCxnSpPr>
          <p:nvPr/>
        </p:nvCxnSpPr>
        <p:spPr>
          <a:xfrm>
            <a:off x="3268885" y="4518658"/>
            <a:ext cx="2052415" cy="724970"/>
          </a:xfrm>
          <a:prstGeom prst="bentConnector3">
            <a:avLst>
              <a:gd name="adj1" fmla="val 50000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1495909" y="2836892"/>
            <a:ext cx="1552092" cy="2143219"/>
            <a:chOff x="1495909" y="2836892"/>
            <a:chExt cx="1552092" cy="2143219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909" y="2836892"/>
              <a:ext cx="1552092" cy="1552092"/>
            </a:xfrm>
            <a:prstGeom prst="rect">
              <a:avLst/>
            </a:prstGeom>
          </p:spPr>
        </p:pic>
        <p:sp>
          <p:nvSpPr>
            <p:cNvPr id="17" name="矩形 16"/>
            <p:cNvSpPr/>
            <p:nvPr/>
          </p:nvSpPr>
          <p:spPr>
            <a:xfrm>
              <a:off x="1685538" y="4518446"/>
              <a:ext cx="1112805" cy="461665"/>
            </a:xfrm>
            <a:prstGeom prst="rect">
              <a:avLst/>
            </a:prstGeom>
            <a:noFill/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bg2">
                      <a:lumMod val="75000"/>
                    </a:schemeClr>
                  </a:solidFill>
                </a:rPr>
                <a:t>易销邦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120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736055" y="984618"/>
            <a:ext cx="8740454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kern="100" dirty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易销</a:t>
            </a:r>
            <a:r>
              <a:rPr lang="zh-CN" altLang="en-US" b="1" kern="100" dirty="0" smtClean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邦概念：一</a:t>
            </a:r>
            <a:r>
              <a:rPr lang="zh-CN" altLang="en-US" b="1" kern="100" dirty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款</a:t>
            </a:r>
            <a:r>
              <a:rPr lang="zh-CN" altLang="zh-CN" b="1" kern="100" dirty="0" smtClean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电信</a:t>
            </a:r>
            <a:r>
              <a:rPr lang="zh-CN" altLang="en-US" b="1" kern="100" dirty="0" smtClean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销售</a:t>
            </a:r>
            <a:r>
              <a:rPr lang="zh-CN" altLang="zh-CN" b="1" kern="100" dirty="0" smtClean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渠道管理</a:t>
            </a:r>
            <a:r>
              <a:rPr lang="zh-CN" altLang="en-US" b="1" kern="100" dirty="0" smtClean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的手机</a:t>
            </a:r>
            <a:r>
              <a:rPr lang="zh-CN" altLang="zh-CN" b="1" kern="100" dirty="0" smtClean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软件</a:t>
            </a:r>
            <a:r>
              <a:rPr lang="zh-CN" altLang="en-US" b="1" kern="100" dirty="0" smtClean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，供渠道管理者和代理商使用。</a:t>
            </a:r>
            <a:endParaRPr lang="en-US" altLang="zh-CN" b="1" kern="100" dirty="0" smtClean="0">
              <a:solidFill>
                <a:schemeClr val="tx2">
                  <a:lumMod val="50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b="1" kern="100" dirty="0" smtClean="0">
                <a:solidFill>
                  <a:schemeClr val="tx2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rPr>
              <a:t>易销邦特点：</a:t>
            </a:r>
            <a:endParaRPr lang="en-US" altLang="zh-CN" b="1" kern="100" dirty="0" smtClean="0">
              <a:solidFill>
                <a:schemeClr val="tx2">
                  <a:lumMod val="50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</a:rPr>
              <a:t>简单操作：上传销量，挖掘数据，让复杂的统计分析</a:t>
            </a:r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简单化</a:t>
            </a:r>
            <a:endParaRPr lang="en-US" altLang="zh-CN" b="1" dirty="0">
              <a:solidFill>
                <a:schemeClr val="tx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</a:rPr>
              <a:t>简化流程：巡店走访，厅店活动，让冗余的流程汇报</a:t>
            </a:r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简单化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</a:rPr>
              <a:t>简易随身：一机在手，软件贴心，让枯燥的销售变得简约</a:t>
            </a:r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化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536993" y="3268231"/>
            <a:ext cx="27584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</a:rPr>
              <a:t>通过</a:t>
            </a:r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“易销邦”</a:t>
            </a:r>
            <a:endParaRPr lang="en-US" altLang="zh-CN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扫一扫</a:t>
            </a: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</a:rPr>
              <a:t>功能直接</a:t>
            </a:r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登录</a:t>
            </a: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</a:rPr>
              <a:t>后台</a:t>
            </a:r>
            <a:endParaRPr lang="zh-CN" altLang="zh-CN" b="1" dirty="0">
              <a:solidFill>
                <a:schemeClr val="tx2">
                  <a:lumMod val="50000"/>
                </a:schemeClr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7348139" y="4065864"/>
            <a:ext cx="3153608" cy="1711482"/>
            <a:chOff x="1501519" y="3317718"/>
            <a:chExt cx="4288005" cy="2598089"/>
          </a:xfrm>
        </p:grpSpPr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1519" y="3317718"/>
              <a:ext cx="4213708" cy="2598089"/>
            </a:xfrm>
            <a:prstGeom prst="rect">
              <a:avLst/>
            </a:prstGeom>
          </p:spPr>
        </p:pic>
        <p:sp>
          <p:nvSpPr>
            <p:cNvPr id="43" name="圆角矩形 42"/>
            <p:cNvSpPr/>
            <p:nvPr/>
          </p:nvSpPr>
          <p:spPr>
            <a:xfrm>
              <a:off x="4328979" y="3781205"/>
              <a:ext cx="1460545" cy="1310640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16" name="矩形 15"/>
          <p:cNvSpPr/>
          <p:nvPr/>
        </p:nvSpPr>
        <p:spPr>
          <a:xfrm>
            <a:off x="727936" y="4277744"/>
            <a:ext cx="16941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</a:rPr>
              <a:t>通过短信或者二维码扫描下载登录手机端</a:t>
            </a:r>
            <a:endParaRPr lang="zh-CN" altLang="zh-CN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93073" y="296532"/>
            <a:ext cx="17315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易销邦简介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638" y="3918078"/>
            <a:ext cx="1891090" cy="259235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875" y="3268231"/>
            <a:ext cx="1801720" cy="2592356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3057585" y="3429741"/>
            <a:ext cx="6495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</a:rPr>
              <a:t>手机</a:t>
            </a:r>
          </a:p>
        </p:txBody>
      </p:sp>
      <p:sp>
        <p:nvSpPr>
          <p:cNvPr id="17" name="矩形 16"/>
          <p:cNvSpPr/>
          <p:nvPr/>
        </p:nvSpPr>
        <p:spPr>
          <a:xfrm>
            <a:off x="10501747" y="4802873"/>
            <a:ext cx="7363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2">
                    <a:lumMod val="50000"/>
                  </a:schemeClr>
                </a:solidFill>
              </a:rPr>
              <a:t>Web</a:t>
            </a:r>
            <a:endParaRPr lang="zh-CN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59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肘形连接符 9"/>
          <p:cNvCxnSpPr/>
          <p:nvPr/>
        </p:nvCxnSpPr>
        <p:spPr>
          <a:xfrm flipV="1">
            <a:off x="3268885" y="2024380"/>
            <a:ext cx="2052415" cy="731520"/>
          </a:xfrm>
          <a:prstGeom prst="bentConnector3">
            <a:avLst>
              <a:gd name="adj1" fmla="val 47772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肘形连接符 13"/>
          <p:cNvCxnSpPr/>
          <p:nvPr/>
        </p:nvCxnSpPr>
        <p:spPr>
          <a:xfrm flipV="1">
            <a:off x="3268885" y="3075940"/>
            <a:ext cx="2052415" cy="320040"/>
          </a:xfrm>
          <a:prstGeom prst="bentConnector3">
            <a:avLst>
              <a:gd name="adj1" fmla="val 89602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连接符 14"/>
          <p:cNvCxnSpPr/>
          <p:nvPr/>
        </p:nvCxnSpPr>
        <p:spPr>
          <a:xfrm>
            <a:off x="3268885" y="3754854"/>
            <a:ext cx="2052415" cy="404930"/>
          </a:xfrm>
          <a:prstGeom prst="bentConnector3">
            <a:avLst>
              <a:gd name="adj1" fmla="val 21784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/>
          <p:nvPr/>
        </p:nvCxnSpPr>
        <p:spPr>
          <a:xfrm>
            <a:off x="3268885" y="4518658"/>
            <a:ext cx="2052415" cy="724970"/>
          </a:xfrm>
          <a:prstGeom prst="bentConnector3">
            <a:avLst>
              <a:gd name="adj1" fmla="val 50000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1495909" y="2836892"/>
            <a:ext cx="1552092" cy="2143219"/>
            <a:chOff x="1495909" y="2836892"/>
            <a:chExt cx="1552092" cy="2143219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909" y="2836892"/>
              <a:ext cx="1552092" cy="1552092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>
              <a:off x="1685538" y="4518446"/>
              <a:ext cx="1112805" cy="461665"/>
            </a:xfrm>
            <a:prstGeom prst="rect">
              <a:avLst/>
            </a:prstGeom>
            <a:noFill/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bg2">
                      <a:lumMod val="75000"/>
                    </a:schemeClr>
                  </a:solidFill>
                </a:rPr>
                <a:t>易销邦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321300" y="1704340"/>
            <a:ext cx="3855720" cy="3859328"/>
            <a:chOff x="5321300" y="1704340"/>
            <a:chExt cx="3855720" cy="3859328"/>
          </a:xfrm>
        </p:grpSpPr>
        <p:sp>
          <p:nvSpPr>
            <p:cNvPr id="26" name="圆角矩形 25"/>
            <p:cNvSpPr/>
            <p:nvPr/>
          </p:nvSpPr>
          <p:spPr>
            <a:xfrm>
              <a:off x="5321300" y="1704340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latin typeface="+mn-ea"/>
                </a:rPr>
                <a:t>易销邦简介</a:t>
              </a:r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5321300" y="2755900"/>
              <a:ext cx="3855720" cy="640080"/>
            </a:xfrm>
            <a:prstGeom prst="roundRect">
              <a:avLst/>
            </a:prstGeom>
            <a:gradFill>
              <a:gsLst>
                <a:gs pos="78000">
                  <a:schemeClr val="accent3">
                    <a:lumMod val="60000"/>
                    <a:lumOff val="40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chemeClr val="bg2">
                      <a:lumMod val="50000"/>
                    </a:schemeClr>
                  </a:solidFill>
                  <a:latin typeface="+mn-ea"/>
                </a:rPr>
                <a:t>角色及功能展示</a:t>
              </a:r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5321300" y="3839744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latin typeface="+mn-ea"/>
                </a:rPr>
                <a:t>手机端功能展示</a:t>
              </a:r>
              <a:endParaRPr lang="zh-CN" altLang="en-US" sz="2400" b="1" dirty="0">
                <a:latin typeface="+mn-ea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5321300" y="4923588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zh-CN" sz="2400" b="1" dirty="0" smtClean="0">
                  <a:solidFill>
                    <a:schemeClr val="tx1"/>
                  </a:solidFill>
                  <a:latin typeface="+mn-ea"/>
                </a:rPr>
                <a:t>WEB</a:t>
              </a:r>
              <a:r>
                <a:rPr lang="zh-CN" altLang="en-US" sz="2400" b="1" dirty="0" smtClean="0">
                  <a:solidFill>
                    <a:schemeClr val="tx1"/>
                  </a:solidFill>
                  <a:latin typeface="+mn-ea"/>
                </a:rPr>
                <a:t>端功能展示</a:t>
              </a:r>
              <a:endParaRPr lang="zh-CN" altLang="en-US" sz="2400" b="1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793073" y="296532"/>
            <a:ext cx="8002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124885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218" y="1984376"/>
            <a:ext cx="768978" cy="768978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550" y="3634667"/>
            <a:ext cx="720336" cy="710763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30" y="2030386"/>
            <a:ext cx="614088" cy="714942"/>
          </a:xfrm>
          <a:prstGeom prst="rect">
            <a:avLst/>
          </a:prstGeom>
        </p:spPr>
      </p:pic>
      <p:sp>
        <p:nvSpPr>
          <p:cNvPr id="21" name="圆角矩形 20"/>
          <p:cNvSpPr/>
          <p:nvPr/>
        </p:nvSpPr>
        <p:spPr>
          <a:xfrm>
            <a:off x="917630" y="1899860"/>
            <a:ext cx="1777176" cy="1024500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365231" y="2906412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0070C0"/>
                </a:solidFill>
                <a:latin typeface="+mn-ea"/>
              </a:rPr>
              <a:t>手机端</a:t>
            </a:r>
            <a:endParaRPr lang="zh-CN" altLang="en-US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399809" y="4635778"/>
            <a:ext cx="7681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b="1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+mn-ea"/>
              </a:rPr>
              <a:t>Web</a:t>
            </a:r>
            <a:r>
              <a:rPr lang="zh-CN" altLang="en-US" b="1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+mn-ea"/>
              </a:rPr>
              <a:t>端</a:t>
            </a:r>
            <a:endParaRPr lang="zh-CN" altLang="en-US" b="1" dirty="0">
              <a:solidFill>
                <a:schemeClr val="accent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408736" y="1036341"/>
            <a:ext cx="1107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支持</a:t>
            </a:r>
            <a:r>
              <a:rPr lang="zh-CN" altLang="en-US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制式</a:t>
            </a:r>
            <a:endParaRPr lang="zh-CN" altLang="en-US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cxnSp>
        <p:nvCxnSpPr>
          <p:cNvPr id="86" name="直接连接符 85"/>
          <p:cNvCxnSpPr/>
          <p:nvPr/>
        </p:nvCxnSpPr>
        <p:spPr>
          <a:xfrm flipV="1">
            <a:off x="1302328" y="1413164"/>
            <a:ext cx="1343891" cy="13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flipV="1">
            <a:off x="1302328" y="1482436"/>
            <a:ext cx="1343891" cy="13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椭圆 100"/>
          <p:cNvSpPr/>
          <p:nvPr/>
        </p:nvSpPr>
        <p:spPr>
          <a:xfrm>
            <a:off x="1080082" y="3481274"/>
            <a:ext cx="1326235" cy="1009330"/>
          </a:xfrm>
          <a:prstGeom prst="ellipse">
            <a:avLst/>
          </a:prstGeom>
          <a:noFill/>
          <a:ln>
            <a:solidFill>
              <a:schemeClr val="accent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02" name="矩形 101"/>
          <p:cNvSpPr/>
          <p:nvPr/>
        </p:nvSpPr>
        <p:spPr>
          <a:xfrm>
            <a:off x="333003" y="5445197"/>
            <a:ext cx="29464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2">
                    <a:lumMod val="50000"/>
                  </a:schemeClr>
                </a:solidFill>
              </a:rPr>
              <a:t>符号圈住的功能，表示制式特有功能，未圈住则表示所有制式都拥有</a:t>
            </a:r>
            <a:endParaRPr lang="zh-CN" altLang="zh-CN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793073" y="296532"/>
            <a:ext cx="23503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角色及功能展示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952780" y="1070613"/>
            <a:ext cx="6534685" cy="4874570"/>
            <a:chOff x="3952780" y="1034517"/>
            <a:chExt cx="6534685" cy="4874570"/>
          </a:xfrm>
        </p:grpSpPr>
        <p:sp>
          <p:nvSpPr>
            <p:cNvPr id="27" name="矩形 26"/>
            <p:cNvSpPr/>
            <p:nvPr/>
          </p:nvSpPr>
          <p:spPr>
            <a:xfrm>
              <a:off x="4375239" y="1034517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b="1" dirty="0" smtClean="0">
                  <a:solidFill>
                    <a:schemeClr val="bg2">
                      <a:lumMod val="50000"/>
                    </a:schemeClr>
                  </a:solidFill>
                  <a:latin typeface="+mn-ea"/>
                </a:rPr>
                <a:t>功能</a:t>
              </a:r>
              <a:endParaRPr lang="zh-CN" altLang="en-US" b="1" dirty="0">
                <a:solidFill>
                  <a:schemeClr val="bg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5724888" y="1058026"/>
              <a:ext cx="475337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55600">
                <a:spcAft>
                  <a:spcPts val="0"/>
                </a:spcAft>
              </a:pPr>
              <a:r>
                <a:rPr lang="zh-CN" altLang="en-US" sz="1600" b="1" kern="100" dirty="0" smtClean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代理商      渠道经理      主管       领导</a:t>
              </a:r>
              <a:endParaRPr lang="zh-CN" altLang="zh-CN" sz="1600" b="1" kern="100" dirty="0">
                <a:solidFill>
                  <a:schemeClr val="bg2">
                    <a:lumMod val="50000"/>
                  </a:schemeClr>
                </a:solidFill>
                <a:effectLst/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85" name="圆角矩形 84"/>
            <p:cNvSpPr/>
            <p:nvPr/>
          </p:nvSpPr>
          <p:spPr>
            <a:xfrm>
              <a:off x="4072573" y="1569438"/>
              <a:ext cx="1029196" cy="286478"/>
            </a:xfrm>
            <a:prstGeom prst="round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FF0000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4046305" y="2982406"/>
              <a:ext cx="1055463" cy="306874"/>
            </a:xfrm>
            <a:prstGeom prst="round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FF0000"/>
                </a:solidFill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3952780" y="3724860"/>
              <a:ext cx="1242514" cy="362101"/>
            </a:xfrm>
            <a:prstGeom prst="ellipse">
              <a:avLst/>
            </a:prstGeom>
            <a:noFill/>
            <a:ln>
              <a:solidFill>
                <a:schemeClr val="accent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9" name="矩形 28"/>
            <p:cNvSpPr/>
            <p:nvPr/>
          </p:nvSpPr>
          <p:spPr>
            <a:xfrm>
              <a:off x="4020039" y="1569437"/>
              <a:ext cx="1107996" cy="43396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zh-CN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上报</a:t>
              </a:r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销量</a:t>
              </a:r>
              <a:r>
                <a:rPr lang="zh-CN" altLang="zh-CN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数据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查看</a:t>
              </a:r>
              <a:r>
                <a:rPr lang="zh-CN" altLang="zh-CN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上报</a:t>
              </a:r>
              <a:r>
                <a:rPr lang="zh-CN" altLang="zh-CN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数据</a:t>
              </a:r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安排我的日程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指派人员任务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巡</a:t>
              </a:r>
              <a:r>
                <a:rPr lang="zh-CN" altLang="en-US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店</a:t>
              </a:r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拍照定位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巡</a:t>
              </a:r>
              <a:r>
                <a:rPr lang="zh-CN" altLang="en-US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店记录</a:t>
              </a:r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查询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发布学一学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查询学一学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分析</a:t>
              </a:r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销售数据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发布通知</a:t>
              </a:r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r>
                <a:rPr lang="zh-CN" altLang="en-US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查看</a:t>
              </a:r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通知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cxnSp>
          <p:nvCxnSpPr>
            <p:cNvPr id="84" name="直接连接符 83"/>
            <p:cNvCxnSpPr/>
            <p:nvPr/>
          </p:nvCxnSpPr>
          <p:spPr>
            <a:xfrm>
              <a:off x="4329943" y="1881732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4329943" y="2237642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4329943" y="2602339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4329943" y="2950827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4329943" y="3306136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4329943" y="3691431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4329943" y="4053587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>
              <a:off x="4329943" y="4402816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>
              <a:off x="4329943" y="4784523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>
              <a:off x="4329943" y="5142119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五角星 96"/>
            <p:cNvSpPr/>
            <p:nvPr/>
          </p:nvSpPr>
          <p:spPr>
            <a:xfrm>
              <a:off x="6407803" y="1596812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6" name="五角星 105"/>
            <p:cNvSpPr/>
            <p:nvPr/>
          </p:nvSpPr>
          <p:spPr>
            <a:xfrm>
              <a:off x="7637337" y="1952677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7" name="五角星 106"/>
            <p:cNvSpPr/>
            <p:nvPr/>
          </p:nvSpPr>
          <p:spPr>
            <a:xfrm>
              <a:off x="8866872" y="1952677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8" name="五角星 107"/>
            <p:cNvSpPr/>
            <p:nvPr/>
          </p:nvSpPr>
          <p:spPr>
            <a:xfrm>
              <a:off x="10096406" y="1953285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9" name="五角星 108"/>
            <p:cNvSpPr/>
            <p:nvPr/>
          </p:nvSpPr>
          <p:spPr>
            <a:xfrm>
              <a:off x="6407803" y="2310065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0" name="五角星 109"/>
            <p:cNvSpPr/>
            <p:nvPr/>
          </p:nvSpPr>
          <p:spPr>
            <a:xfrm>
              <a:off x="7637337" y="2310065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1" name="五角星 110"/>
            <p:cNvSpPr/>
            <p:nvPr/>
          </p:nvSpPr>
          <p:spPr>
            <a:xfrm>
              <a:off x="8866872" y="2310673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2" name="五角星 111"/>
            <p:cNvSpPr/>
            <p:nvPr/>
          </p:nvSpPr>
          <p:spPr>
            <a:xfrm>
              <a:off x="7637337" y="2643693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3" name="五角星 112"/>
            <p:cNvSpPr/>
            <p:nvPr/>
          </p:nvSpPr>
          <p:spPr>
            <a:xfrm>
              <a:off x="8866872" y="2643693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4" name="五角星 113"/>
            <p:cNvSpPr/>
            <p:nvPr/>
          </p:nvSpPr>
          <p:spPr>
            <a:xfrm>
              <a:off x="10096406" y="2644300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5" name="五角星 114"/>
            <p:cNvSpPr/>
            <p:nvPr/>
          </p:nvSpPr>
          <p:spPr>
            <a:xfrm>
              <a:off x="7650648" y="3024300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8" name="五角星 117"/>
            <p:cNvSpPr/>
            <p:nvPr/>
          </p:nvSpPr>
          <p:spPr>
            <a:xfrm>
              <a:off x="7637337" y="3395354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8866872" y="3395354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096406" y="3395962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8864837" y="3752950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3" name="五角星 122"/>
            <p:cNvSpPr/>
            <p:nvPr/>
          </p:nvSpPr>
          <p:spPr>
            <a:xfrm>
              <a:off x="10094371" y="3753558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7645533" y="4110546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5" name="五角星 124"/>
            <p:cNvSpPr/>
            <p:nvPr/>
          </p:nvSpPr>
          <p:spPr>
            <a:xfrm>
              <a:off x="8875067" y="4110546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104601" y="4111153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088996" y="2310065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6415998" y="4110546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9" name="五角星 128"/>
            <p:cNvSpPr/>
            <p:nvPr/>
          </p:nvSpPr>
          <p:spPr>
            <a:xfrm>
              <a:off x="7630057" y="4468141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8859592" y="4468141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0089126" y="4468749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2" name="五角星 131"/>
            <p:cNvSpPr/>
            <p:nvPr/>
          </p:nvSpPr>
          <p:spPr>
            <a:xfrm>
              <a:off x="7630057" y="4861833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8859592" y="4861833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089126" y="4862440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6415998" y="5235596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6" name="五角星 115"/>
            <p:cNvSpPr/>
            <p:nvPr/>
          </p:nvSpPr>
          <p:spPr>
            <a:xfrm>
              <a:off x="6407803" y="1955450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cxnSp>
          <p:nvCxnSpPr>
            <p:cNvPr id="66" name="直接连接符 65"/>
            <p:cNvCxnSpPr/>
            <p:nvPr/>
          </p:nvCxnSpPr>
          <p:spPr>
            <a:xfrm>
              <a:off x="4339143" y="5527723"/>
              <a:ext cx="6148322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五角星 74"/>
            <p:cNvSpPr/>
            <p:nvPr/>
          </p:nvSpPr>
          <p:spPr>
            <a:xfrm>
              <a:off x="7629849" y="5218436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6" name="五角星 75"/>
            <p:cNvSpPr/>
            <p:nvPr/>
          </p:nvSpPr>
          <p:spPr>
            <a:xfrm>
              <a:off x="8859384" y="5218436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7" name="五角星 76"/>
            <p:cNvSpPr/>
            <p:nvPr/>
          </p:nvSpPr>
          <p:spPr>
            <a:xfrm>
              <a:off x="10088918" y="5219044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80" name="椭圆 79"/>
            <p:cNvSpPr/>
            <p:nvPr/>
          </p:nvSpPr>
          <p:spPr>
            <a:xfrm>
              <a:off x="3952780" y="4443897"/>
              <a:ext cx="1242514" cy="362101"/>
            </a:xfrm>
            <a:prstGeom prst="ellipse">
              <a:avLst/>
            </a:prstGeom>
            <a:noFill/>
            <a:ln>
              <a:solidFill>
                <a:schemeClr val="accent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1" name="五角星 70"/>
            <p:cNvSpPr/>
            <p:nvPr/>
          </p:nvSpPr>
          <p:spPr>
            <a:xfrm>
              <a:off x="6415998" y="3033684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2" name="五角星 71"/>
            <p:cNvSpPr/>
            <p:nvPr/>
          </p:nvSpPr>
          <p:spPr>
            <a:xfrm>
              <a:off x="8859591" y="3031131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3" name="五角星 72"/>
            <p:cNvSpPr/>
            <p:nvPr/>
          </p:nvSpPr>
          <p:spPr>
            <a:xfrm>
              <a:off x="10088996" y="3032102"/>
              <a:ext cx="306907" cy="220104"/>
            </a:xfrm>
            <a:prstGeom prst="star5">
              <a:avLst/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403275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肘形连接符 20"/>
          <p:cNvCxnSpPr/>
          <p:nvPr/>
        </p:nvCxnSpPr>
        <p:spPr>
          <a:xfrm flipV="1">
            <a:off x="3268885" y="2024380"/>
            <a:ext cx="2052415" cy="731520"/>
          </a:xfrm>
          <a:prstGeom prst="bentConnector3">
            <a:avLst>
              <a:gd name="adj1" fmla="val 47772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/>
          <p:nvPr/>
        </p:nvCxnSpPr>
        <p:spPr>
          <a:xfrm flipV="1">
            <a:off x="3268885" y="3075940"/>
            <a:ext cx="2052415" cy="320040"/>
          </a:xfrm>
          <a:prstGeom prst="bentConnector3">
            <a:avLst>
              <a:gd name="adj1" fmla="val 89602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/>
          <p:nvPr/>
        </p:nvCxnSpPr>
        <p:spPr>
          <a:xfrm>
            <a:off x="3268885" y="3754854"/>
            <a:ext cx="2052415" cy="404930"/>
          </a:xfrm>
          <a:prstGeom prst="bentConnector3">
            <a:avLst>
              <a:gd name="adj1" fmla="val 21784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/>
          <p:cNvCxnSpPr/>
          <p:nvPr/>
        </p:nvCxnSpPr>
        <p:spPr>
          <a:xfrm>
            <a:off x="3268885" y="4518658"/>
            <a:ext cx="2052415" cy="724970"/>
          </a:xfrm>
          <a:prstGeom prst="bentConnector3">
            <a:avLst>
              <a:gd name="adj1" fmla="val 50000"/>
            </a:avLst>
          </a:prstGeom>
          <a:ln w="34925" cap="rnd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495909" y="2836892"/>
            <a:ext cx="1552092" cy="2143219"/>
            <a:chOff x="1495909" y="2836892"/>
            <a:chExt cx="1552092" cy="2143219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909" y="2836892"/>
              <a:ext cx="1552092" cy="1552092"/>
            </a:xfrm>
            <a:prstGeom prst="rect">
              <a:avLst/>
            </a:prstGeom>
          </p:spPr>
        </p:pic>
        <p:sp>
          <p:nvSpPr>
            <p:cNvPr id="29" name="矩形 28"/>
            <p:cNvSpPr/>
            <p:nvPr/>
          </p:nvSpPr>
          <p:spPr>
            <a:xfrm>
              <a:off x="1685538" y="4518446"/>
              <a:ext cx="1112805" cy="461665"/>
            </a:xfrm>
            <a:prstGeom prst="rect">
              <a:avLst/>
            </a:prstGeom>
            <a:noFill/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bg2">
                      <a:lumMod val="75000"/>
                    </a:schemeClr>
                  </a:solidFill>
                </a:rPr>
                <a:t>易销邦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321300" y="1704340"/>
            <a:ext cx="3855720" cy="3859328"/>
            <a:chOff x="5321300" y="1704340"/>
            <a:chExt cx="3855720" cy="3859328"/>
          </a:xfrm>
        </p:grpSpPr>
        <p:sp>
          <p:nvSpPr>
            <p:cNvPr id="31" name="圆角矩形 30"/>
            <p:cNvSpPr/>
            <p:nvPr/>
          </p:nvSpPr>
          <p:spPr>
            <a:xfrm>
              <a:off x="5321300" y="1704340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latin typeface="+mn-ea"/>
                </a:rPr>
                <a:t>易销邦简介</a:t>
              </a:r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5321300" y="2755900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>
                  <a:latin typeface="+mn-ea"/>
                </a:rPr>
                <a:t>角色及功能展示</a:t>
              </a:r>
              <a:endParaRPr lang="zh-CN" altLang="en-US" sz="2400" b="1" dirty="0">
                <a:latin typeface="+mn-ea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5321300" y="3839744"/>
              <a:ext cx="3855720" cy="640080"/>
            </a:xfrm>
            <a:prstGeom prst="roundRect">
              <a:avLst/>
            </a:prstGeom>
            <a:gradFill>
              <a:gsLst>
                <a:gs pos="78000">
                  <a:schemeClr val="accent3">
                    <a:lumMod val="60000"/>
                    <a:lumOff val="40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chemeClr val="bg2">
                      <a:lumMod val="50000"/>
                    </a:schemeClr>
                  </a:solidFill>
                  <a:latin typeface="+mn-ea"/>
                </a:rPr>
                <a:t>手机端功能展示</a:t>
              </a: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5321300" y="4923588"/>
              <a:ext cx="3855720" cy="640080"/>
            </a:xfrm>
            <a:prstGeom prst="roundRect">
              <a:avLst/>
            </a:prstGeom>
            <a:gradFill flip="none" rotWithShape="1">
              <a:gsLst>
                <a:gs pos="78000">
                  <a:schemeClr val="bg2">
                    <a:tint val="97000"/>
                    <a:hueMod val="92000"/>
                    <a:satMod val="169000"/>
                    <a:lumMod val="164000"/>
                    <a:alpha val="73000"/>
                  </a:schemeClr>
                </a:gs>
                <a:gs pos="100000">
                  <a:schemeClr val="bg2">
                    <a:shade val="96000"/>
                    <a:satMod val="120000"/>
                    <a:lumMod val="90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zh-CN" sz="2400" b="1" dirty="0" smtClean="0">
                  <a:solidFill>
                    <a:schemeClr val="tx1"/>
                  </a:solidFill>
                  <a:latin typeface="+mn-ea"/>
                </a:rPr>
                <a:t>WEB</a:t>
              </a:r>
              <a:r>
                <a:rPr lang="zh-CN" altLang="en-US" sz="2400" b="1" dirty="0" smtClean="0">
                  <a:solidFill>
                    <a:schemeClr val="tx1"/>
                  </a:solidFill>
                  <a:latin typeface="+mn-ea"/>
                </a:rPr>
                <a:t>端功能展示</a:t>
              </a:r>
              <a:endParaRPr lang="zh-CN" altLang="en-US" sz="2400" b="1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793073" y="296532"/>
            <a:ext cx="8002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266152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/>
          <p:cNvSpPr/>
          <p:nvPr/>
        </p:nvSpPr>
        <p:spPr>
          <a:xfrm>
            <a:off x="3728581" y="1064130"/>
            <a:ext cx="3804178" cy="2580680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grpSp>
        <p:nvGrpSpPr>
          <p:cNvPr id="18" name="组合 17"/>
          <p:cNvGrpSpPr/>
          <p:nvPr/>
        </p:nvGrpSpPr>
        <p:grpSpPr>
          <a:xfrm>
            <a:off x="3742994" y="3772149"/>
            <a:ext cx="3789765" cy="2373340"/>
            <a:chOff x="3695725" y="4135491"/>
            <a:chExt cx="3726791" cy="2571452"/>
          </a:xfrm>
        </p:grpSpPr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6739" y="4304312"/>
              <a:ext cx="1441873" cy="2176609"/>
            </a:xfrm>
            <a:prstGeom prst="rect">
              <a:avLst/>
            </a:prstGeom>
          </p:spPr>
        </p:pic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47689" y="4294437"/>
              <a:ext cx="1409485" cy="2176609"/>
            </a:xfrm>
            <a:prstGeom prst="rect">
              <a:avLst/>
            </a:prstGeom>
          </p:spPr>
        </p:pic>
        <p:sp>
          <p:nvSpPr>
            <p:cNvPr id="44" name="圆角矩形 43"/>
            <p:cNvSpPr/>
            <p:nvPr/>
          </p:nvSpPr>
          <p:spPr>
            <a:xfrm>
              <a:off x="3695725" y="4135491"/>
              <a:ext cx="3726791" cy="2571452"/>
            </a:xfrm>
            <a:prstGeom prst="round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008765" y="3773394"/>
            <a:ext cx="3840876" cy="2370601"/>
            <a:chOff x="770022" y="4331438"/>
            <a:chExt cx="3840876" cy="237060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3475" y="4452027"/>
              <a:ext cx="1479881" cy="2121428"/>
            </a:xfrm>
            <a:prstGeom prst="rect">
              <a:avLst/>
            </a:prstGeom>
          </p:spPr>
        </p:pic>
        <p:sp>
          <p:nvSpPr>
            <p:cNvPr id="48" name="圆角矩形 47"/>
            <p:cNvSpPr/>
            <p:nvPr/>
          </p:nvSpPr>
          <p:spPr>
            <a:xfrm>
              <a:off x="770022" y="4331438"/>
              <a:ext cx="3840876" cy="2370601"/>
            </a:xfrm>
            <a:prstGeom prst="round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1" name="矩形 50"/>
            <p:cNvSpPr/>
            <p:nvPr/>
          </p:nvSpPr>
          <p:spPr>
            <a:xfrm>
              <a:off x="947809" y="4974055"/>
              <a:ext cx="19923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学一学</a:t>
              </a:r>
              <a:endParaRPr lang="zh-CN" altLang="en-US" sz="1600" b="1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793073" y="296532"/>
            <a:ext cx="3728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手机端功能</a:t>
            </a:r>
            <a:r>
              <a:rPr lang="zh-CN" altLang="en-US" sz="24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展示</a:t>
            </a:r>
            <a:endParaRPr lang="zh-CN" altLang="en-US" sz="24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860424" y="382864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accent1">
                    <a:lumMod val="90000"/>
                    <a:lumOff val="10000"/>
                  </a:schemeClr>
                </a:solidFill>
              </a:rPr>
              <a:t>总页面</a:t>
            </a:r>
            <a:endParaRPr lang="zh-CN" altLang="en-US" b="1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989916" y="928955"/>
            <a:ext cx="3859725" cy="2715855"/>
            <a:chOff x="7989916" y="928955"/>
            <a:chExt cx="3859725" cy="2715855"/>
          </a:xfrm>
        </p:grpSpPr>
        <p:grpSp>
          <p:nvGrpSpPr>
            <p:cNvPr id="17" name="组合 16"/>
            <p:cNvGrpSpPr/>
            <p:nvPr/>
          </p:nvGrpSpPr>
          <p:grpSpPr>
            <a:xfrm>
              <a:off x="7989916" y="928955"/>
              <a:ext cx="3859725" cy="2715855"/>
              <a:chOff x="7845704" y="1038375"/>
              <a:chExt cx="4064540" cy="2687836"/>
            </a:xfrm>
          </p:grpSpPr>
          <p:grpSp>
            <p:nvGrpSpPr>
              <p:cNvPr id="45" name="组合 44"/>
              <p:cNvGrpSpPr/>
              <p:nvPr/>
            </p:nvGrpSpPr>
            <p:grpSpPr>
              <a:xfrm>
                <a:off x="8467080" y="1038375"/>
                <a:ext cx="1773702" cy="2585551"/>
                <a:chOff x="4288626" y="3738500"/>
                <a:chExt cx="1938858" cy="2514831"/>
              </a:xfrm>
            </p:grpSpPr>
            <p:sp>
              <p:nvSpPr>
                <p:cNvPr id="12" name="矩形 11"/>
                <p:cNvSpPr/>
                <p:nvPr/>
              </p:nvSpPr>
              <p:spPr>
                <a:xfrm>
                  <a:off x="6014837" y="3738500"/>
                  <a:ext cx="212647" cy="32589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lvl="0" algn="ctr"/>
                  <a:endParaRPr lang="zh-CN" altLang="en-US" sz="1600" b="1" dirty="0">
                    <a:solidFill>
                      <a:schemeClr val="tx2">
                        <a:lumMod val="50000"/>
                      </a:schemeClr>
                    </a:solidFill>
                    <a:latin typeface="+mn-ea"/>
                  </a:endParaRPr>
                </a:p>
              </p:txBody>
            </p:sp>
            <p:pic>
              <p:nvPicPr>
                <p:cNvPr id="13" name="图片 12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88626" y="3998677"/>
                  <a:ext cx="1639032" cy="2254654"/>
                </a:xfrm>
                <a:prstGeom prst="rect">
                  <a:avLst/>
                </a:prstGeom>
              </p:spPr>
            </p:pic>
          </p:grpSp>
          <p:sp>
            <p:nvSpPr>
              <p:cNvPr id="58" name="圆角矩形 57"/>
              <p:cNvSpPr/>
              <p:nvPr/>
            </p:nvSpPr>
            <p:spPr>
              <a:xfrm>
                <a:off x="7845704" y="1150010"/>
                <a:ext cx="4064540" cy="2576201"/>
              </a:xfrm>
              <a:prstGeom prst="round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</p:grpSp>
        <p:sp>
          <p:nvSpPr>
            <p:cNvPr id="59" name="矩形 58"/>
            <p:cNvSpPr/>
            <p:nvPr/>
          </p:nvSpPr>
          <p:spPr>
            <a:xfrm>
              <a:off x="8186551" y="1814142"/>
              <a:ext cx="199239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巡</a:t>
              </a:r>
              <a:r>
                <a:rPr lang="zh-CN" altLang="en-US" sz="1600" b="1" dirty="0" smtClean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店记录</a:t>
              </a:r>
              <a:endParaRPr lang="zh-CN" altLang="en-US" sz="1600" b="1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8119819" y="1418885"/>
              <a:ext cx="348630" cy="266673"/>
            </a:xfrm>
            <a:prstGeom prst="ellipse">
              <a:avLst/>
            </a:prstGeom>
            <a:noFill/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 smtClean="0">
                  <a:solidFill>
                    <a:schemeClr val="accent5">
                      <a:lumMod val="50000"/>
                    </a:schemeClr>
                  </a:solidFill>
                </a:rPr>
                <a:t>2</a:t>
              </a:r>
              <a:endParaRPr lang="zh-CN" altLang="en-US" sz="16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61" name="椭圆 60"/>
          <p:cNvSpPr/>
          <p:nvPr/>
        </p:nvSpPr>
        <p:spPr>
          <a:xfrm>
            <a:off x="8107999" y="4098538"/>
            <a:ext cx="348630" cy="266673"/>
          </a:xfrm>
          <a:prstGeom prst="ellipse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</a:rPr>
              <a:t>4</a:t>
            </a:r>
            <a:endParaRPr lang="zh-CN" altLang="en-US" sz="16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3906998" y="4416011"/>
            <a:ext cx="19923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日程管理</a:t>
            </a:r>
            <a:endParaRPr lang="zh-CN" altLang="en-US" sz="1600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3832303" y="4081755"/>
            <a:ext cx="348630" cy="266673"/>
          </a:xfrm>
          <a:prstGeom prst="ellipse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 smtClean="0">
                <a:solidFill>
                  <a:schemeClr val="accent5">
                    <a:lumMod val="50000"/>
                  </a:schemeClr>
                </a:solidFill>
              </a:rPr>
              <a:t>3</a:t>
            </a:r>
            <a:endParaRPr lang="zh-CN" altLang="en-US" sz="16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298197" y="1144844"/>
            <a:ext cx="1178558" cy="34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销售日报</a:t>
            </a:r>
            <a:endParaRPr lang="zh-CN" altLang="en-US" sz="1600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3569790" y="1061827"/>
            <a:ext cx="348630" cy="266673"/>
          </a:xfrm>
          <a:prstGeom prst="ellipse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</a:rPr>
              <a:t>1</a:t>
            </a:r>
            <a:endParaRPr lang="zh-CN" altLang="en-US" sz="16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54" y="1728669"/>
            <a:ext cx="2234727" cy="39666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4155" y="3893983"/>
            <a:ext cx="1379686" cy="212142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938" y="1199237"/>
            <a:ext cx="1408261" cy="234615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617" y="1499272"/>
            <a:ext cx="1413843" cy="199980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679" y="1319316"/>
            <a:ext cx="1413843" cy="1999802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6004179" y="3276108"/>
            <a:ext cx="1178558" cy="34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销量上报</a:t>
            </a:r>
            <a:endParaRPr lang="zh-CN" altLang="en-US" sz="1600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5155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762" y="1042819"/>
            <a:ext cx="2121261" cy="2695219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286305" y="1518907"/>
            <a:ext cx="52470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点击进入</a:t>
            </a:r>
            <a:endParaRPr lang="en-US" altLang="zh-CN" sz="1600" b="1" dirty="0" smtClean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筛选界面</a:t>
            </a:r>
            <a:endParaRPr lang="zh-CN" altLang="en-US" sz="1600" b="1" dirty="0"/>
          </a:p>
        </p:txBody>
      </p:sp>
      <p:sp>
        <p:nvSpPr>
          <p:cNvPr id="3" name="矩形 2"/>
          <p:cNvSpPr/>
          <p:nvPr/>
        </p:nvSpPr>
        <p:spPr>
          <a:xfrm>
            <a:off x="3860424" y="382864"/>
            <a:ext cx="1114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销量上报</a:t>
            </a:r>
            <a:endParaRPr lang="zh-CN" altLang="en-US" b="1" dirty="0"/>
          </a:p>
        </p:txBody>
      </p:sp>
      <p:sp>
        <p:nvSpPr>
          <p:cNvPr id="44" name="矩形 43"/>
          <p:cNvSpPr/>
          <p:nvPr/>
        </p:nvSpPr>
        <p:spPr>
          <a:xfrm>
            <a:off x="693915" y="4451973"/>
            <a:ext cx="34213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</a:rPr>
              <a:t>实时上报的数据</a:t>
            </a:r>
            <a:endParaRPr lang="zh-CN" altLang="en-US" sz="1600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5820988" y="4428679"/>
            <a:ext cx="5269219" cy="1579558"/>
            <a:chOff x="5359930" y="4058087"/>
            <a:chExt cx="6472121" cy="1726623"/>
          </a:xfrm>
        </p:grpSpPr>
        <p:sp>
          <p:nvSpPr>
            <p:cNvPr id="58" name="矩形 57"/>
            <p:cNvSpPr/>
            <p:nvPr/>
          </p:nvSpPr>
          <p:spPr>
            <a:xfrm>
              <a:off x="5512859" y="4083550"/>
              <a:ext cx="6319192" cy="3364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55600">
                <a:spcAft>
                  <a:spcPts val="0"/>
                </a:spcAft>
              </a:pPr>
              <a:r>
                <a:rPr lang="zh-CN" altLang="en-US" sz="1400" b="1" kern="100" dirty="0" smtClean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界面       </a:t>
              </a:r>
              <a:r>
                <a:rPr lang="zh-CN" altLang="en-US" sz="1400" b="1" kern="100" dirty="0" smtClean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  </a:t>
              </a:r>
              <a:r>
                <a:rPr lang="zh-CN" altLang="en-US" sz="1400" b="1" kern="100" dirty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厅店</a:t>
              </a:r>
              <a:r>
                <a:rPr lang="zh-CN" altLang="en-US" sz="1400" b="1" kern="100" dirty="0" smtClean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     渠道</a:t>
              </a:r>
              <a:r>
                <a:rPr lang="zh-CN" altLang="en-US" sz="1400" b="1" kern="100" dirty="0" smtClean="0">
                  <a:solidFill>
                    <a:schemeClr val="bg2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经理      主管      领导</a:t>
              </a:r>
              <a:endParaRPr lang="zh-CN" altLang="zh-CN" sz="1400" b="1" kern="100" dirty="0">
                <a:solidFill>
                  <a:schemeClr val="bg2">
                    <a:lumMod val="50000"/>
                  </a:schemeClr>
                </a:solidFill>
                <a:effectLst/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5359930" y="4546662"/>
              <a:ext cx="1927995" cy="111022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销量上报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/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上报数据查询</a:t>
              </a:r>
              <a:endParaRPr lang="en-US" altLang="zh-CN" sz="1200" b="1" kern="100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/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en-US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生成文本、生成图像</a:t>
              </a:r>
              <a:endParaRPr lang="en-US" altLang="zh-CN" sz="1200" b="1" kern="100" dirty="0">
                <a:solidFill>
                  <a:schemeClr val="accent5">
                    <a:lumMod val="50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60" name="圆角矩形 59"/>
            <p:cNvSpPr/>
            <p:nvPr/>
          </p:nvSpPr>
          <p:spPr>
            <a:xfrm>
              <a:off x="5385723" y="4058087"/>
              <a:ext cx="6335776" cy="1726623"/>
            </a:xfrm>
            <a:prstGeom prst="round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cxnSp>
          <p:nvCxnSpPr>
            <p:cNvPr id="61" name="直接连接符 60"/>
            <p:cNvCxnSpPr/>
            <p:nvPr/>
          </p:nvCxnSpPr>
          <p:spPr>
            <a:xfrm>
              <a:off x="5512859" y="4900541"/>
              <a:ext cx="6106106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五角星 62"/>
            <p:cNvSpPr/>
            <p:nvPr/>
          </p:nvSpPr>
          <p:spPr>
            <a:xfrm>
              <a:off x="7548195" y="4546662"/>
              <a:ext cx="304800" cy="262650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65" name="五角星 64"/>
            <p:cNvSpPr/>
            <p:nvPr/>
          </p:nvSpPr>
          <p:spPr>
            <a:xfrm>
              <a:off x="8776091" y="4979841"/>
              <a:ext cx="304800" cy="262650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66" name="五角星 65"/>
            <p:cNvSpPr/>
            <p:nvPr/>
          </p:nvSpPr>
          <p:spPr>
            <a:xfrm>
              <a:off x="10018637" y="4974171"/>
              <a:ext cx="304800" cy="262650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67" name="五角星 66"/>
            <p:cNvSpPr/>
            <p:nvPr/>
          </p:nvSpPr>
          <p:spPr>
            <a:xfrm>
              <a:off x="11155329" y="4977560"/>
              <a:ext cx="304800" cy="262650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5512859" y="5316522"/>
              <a:ext cx="6106106" cy="0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五角星 68"/>
            <p:cNvSpPr/>
            <p:nvPr/>
          </p:nvSpPr>
          <p:spPr>
            <a:xfrm>
              <a:off x="11155329" y="5391716"/>
              <a:ext cx="304800" cy="262650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0" name="五角星 69"/>
            <p:cNvSpPr/>
            <p:nvPr/>
          </p:nvSpPr>
          <p:spPr>
            <a:xfrm>
              <a:off x="8783416" y="5392835"/>
              <a:ext cx="304800" cy="262650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1" name="五角星 70"/>
            <p:cNvSpPr/>
            <p:nvPr/>
          </p:nvSpPr>
          <p:spPr>
            <a:xfrm>
              <a:off x="10018637" y="5401549"/>
              <a:ext cx="304800" cy="262650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2" name="五角星 71"/>
            <p:cNvSpPr/>
            <p:nvPr/>
          </p:nvSpPr>
          <p:spPr>
            <a:xfrm>
              <a:off x="7554359" y="5396316"/>
              <a:ext cx="304800" cy="262650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3" name="五角星 72"/>
            <p:cNvSpPr/>
            <p:nvPr/>
          </p:nvSpPr>
          <p:spPr>
            <a:xfrm>
              <a:off x="7548195" y="4974573"/>
              <a:ext cx="304800" cy="262650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40" name="矩形 39"/>
          <p:cNvSpPr/>
          <p:nvPr/>
        </p:nvSpPr>
        <p:spPr>
          <a:xfrm>
            <a:off x="793073" y="296532"/>
            <a:ext cx="3728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手机端功能</a:t>
            </a:r>
            <a:r>
              <a:rPr lang="zh-CN" altLang="en-US" sz="24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展示</a:t>
            </a:r>
            <a:endParaRPr lang="zh-CN" altLang="en-US" sz="24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8" name="椭圆 37"/>
          <p:cNvSpPr/>
          <p:nvPr/>
        </p:nvSpPr>
        <p:spPr>
          <a:xfrm flipH="1">
            <a:off x="4133632" y="1343094"/>
            <a:ext cx="1633642" cy="16316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cxnSp>
        <p:nvCxnSpPr>
          <p:cNvPr id="39" name="直接箭头连接符 38"/>
          <p:cNvCxnSpPr>
            <a:stCxn id="38" idx="6"/>
            <a:endCxn id="53" idx="3"/>
          </p:cNvCxnSpPr>
          <p:nvPr/>
        </p:nvCxnSpPr>
        <p:spPr>
          <a:xfrm flipH="1" flipV="1">
            <a:off x="3816310" y="1273314"/>
            <a:ext cx="317322" cy="151365"/>
          </a:xfrm>
          <a:prstGeom prst="straightConnector1">
            <a:avLst/>
          </a:prstGeom>
          <a:ln>
            <a:solidFill>
              <a:srgbClr val="FF000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2"/>
          <p:cNvSpPr txBox="1">
            <a:spLocks noChangeArrowheads="1"/>
          </p:cNvSpPr>
          <p:nvPr/>
        </p:nvSpPr>
        <p:spPr bwMode="auto">
          <a:xfrm>
            <a:off x="2958400" y="980926"/>
            <a:ext cx="857910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600" b="1">
                <a:solidFill>
                  <a:schemeClr val="tx2">
                    <a:lumMod val="50000"/>
                  </a:schemeClr>
                </a:solidFill>
                <a:latin typeface="+mn-ea"/>
              </a:defRPr>
            </a:lvl1pPr>
          </a:lstStyle>
          <a:p>
            <a:r>
              <a:rPr lang="zh-CN" dirty="0"/>
              <a:t>考核产品</a:t>
            </a:r>
            <a:r>
              <a:rPr lang="zh-CN" dirty="0" smtClean="0"/>
              <a:t>选项</a:t>
            </a:r>
            <a:endParaRPr lang="zh-CN" dirty="0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148" y="2819568"/>
            <a:ext cx="323850" cy="323850"/>
          </a:xfrm>
          <a:prstGeom prst="rect">
            <a:avLst/>
          </a:prstGeom>
        </p:spPr>
      </p:pic>
      <p:sp>
        <p:nvSpPr>
          <p:cNvPr id="75" name="椭圆 74"/>
          <p:cNvSpPr/>
          <p:nvPr/>
        </p:nvSpPr>
        <p:spPr>
          <a:xfrm flipH="1">
            <a:off x="3979201" y="1606872"/>
            <a:ext cx="662867" cy="102433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cxnSp>
        <p:nvCxnSpPr>
          <p:cNvPr id="76" name="直接箭头连接符 75"/>
          <p:cNvCxnSpPr/>
          <p:nvPr/>
        </p:nvCxnSpPr>
        <p:spPr>
          <a:xfrm flipH="1">
            <a:off x="3658093" y="2631207"/>
            <a:ext cx="652541" cy="174819"/>
          </a:xfrm>
          <a:prstGeom prst="straightConnector1">
            <a:avLst/>
          </a:prstGeom>
          <a:ln>
            <a:solidFill>
              <a:srgbClr val="FF000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2"/>
          <p:cNvSpPr txBox="1">
            <a:spLocks noChangeArrowheads="1"/>
          </p:cNvSpPr>
          <p:nvPr/>
        </p:nvSpPr>
        <p:spPr bwMode="auto">
          <a:xfrm>
            <a:off x="2845245" y="2806674"/>
            <a:ext cx="1648829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600" b="1">
                <a:solidFill>
                  <a:schemeClr val="tx2">
                    <a:lumMod val="50000"/>
                  </a:schemeClr>
                </a:solidFill>
                <a:latin typeface="+mn-ea"/>
              </a:defRPr>
            </a:lvl1pPr>
          </a:lstStyle>
          <a:p>
            <a:r>
              <a:rPr lang="zh-CN" altLang="en-US" dirty="0" smtClean="0"/>
              <a:t>小图标</a:t>
            </a:r>
            <a:endParaRPr lang="en-US" altLang="zh-CN" dirty="0" smtClean="0"/>
          </a:p>
          <a:p>
            <a:r>
              <a:rPr lang="zh-CN" altLang="en-US" dirty="0" smtClean="0"/>
              <a:t>表示厅店</a:t>
            </a:r>
            <a:endParaRPr lang="en-US" altLang="zh-CN" dirty="0" smtClean="0"/>
          </a:p>
          <a:p>
            <a:r>
              <a:rPr lang="zh-CN" altLang="en-US" dirty="0"/>
              <a:t>已</a:t>
            </a:r>
            <a:r>
              <a:rPr lang="zh-CN" altLang="en-US" dirty="0" smtClean="0"/>
              <a:t>上报</a:t>
            </a:r>
            <a:endParaRPr lang="zh-CN" dirty="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454" y="1043921"/>
            <a:ext cx="2101479" cy="268614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96" y="1045600"/>
            <a:ext cx="2104520" cy="2692438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8621" y="1050665"/>
            <a:ext cx="2126068" cy="2714780"/>
          </a:xfrm>
          <a:prstGeom prst="rect">
            <a:avLst/>
          </a:prstGeom>
        </p:spPr>
      </p:pic>
      <p:sp>
        <p:nvSpPr>
          <p:cNvPr id="82" name="形状 81"/>
          <p:cNvSpPr/>
          <p:nvPr/>
        </p:nvSpPr>
        <p:spPr>
          <a:xfrm rot="2315702">
            <a:off x="2407518" y="1648985"/>
            <a:ext cx="1099971" cy="1745752"/>
          </a:xfrm>
          <a:prstGeom prst="swooshArrow">
            <a:avLst>
              <a:gd name="adj1" fmla="val 16310"/>
              <a:gd name="adj2" fmla="val 31370"/>
            </a:avLst>
          </a:prstGeom>
          <a:solidFill>
            <a:srgbClr val="FFFF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3" name="形状 82"/>
          <p:cNvSpPr/>
          <p:nvPr/>
        </p:nvSpPr>
        <p:spPr>
          <a:xfrm rot="3660668">
            <a:off x="6242340" y="782831"/>
            <a:ext cx="669458" cy="980965"/>
          </a:xfrm>
          <a:prstGeom prst="swooshArrow">
            <a:avLst>
              <a:gd name="adj1" fmla="val 19475"/>
              <a:gd name="adj2" fmla="val 31370"/>
            </a:avLst>
          </a:prstGeom>
          <a:solidFill>
            <a:srgbClr val="FFFF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5" name="形状 84"/>
          <p:cNvSpPr/>
          <p:nvPr/>
        </p:nvSpPr>
        <p:spPr>
          <a:xfrm rot="1239471">
            <a:off x="8756738" y="1960051"/>
            <a:ext cx="939906" cy="1525580"/>
          </a:xfrm>
          <a:prstGeom prst="swooshArrow">
            <a:avLst>
              <a:gd name="adj1" fmla="val 19475"/>
              <a:gd name="adj2" fmla="val 31370"/>
            </a:avLst>
          </a:prstGeom>
          <a:solidFill>
            <a:srgbClr val="FFFF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6" name="形状 85"/>
          <p:cNvSpPr/>
          <p:nvPr/>
        </p:nvSpPr>
        <p:spPr>
          <a:xfrm rot="12238168">
            <a:off x="4436085" y="2753359"/>
            <a:ext cx="2243236" cy="2958484"/>
          </a:xfrm>
          <a:prstGeom prst="swooshArrow">
            <a:avLst>
              <a:gd name="adj1" fmla="val 19475"/>
              <a:gd name="adj2" fmla="val 31370"/>
            </a:avLst>
          </a:prstGeom>
          <a:solidFill>
            <a:srgbClr val="FFFF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507" y="3913505"/>
            <a:ext cx="2103825" cy="2796259"/>
          </a:xfrm>
          <a:prstGeom prst="rect">
            <a:avLst/>
          </a:prstGeom>
        </p:spPr>
      </p:pic>
      <p:sp>
        <p:nvSpPr>
          <p:cNvPr id="91" name="矩形 90"/>
          <p:cNvSpPr/>
          <p:nvPr/>
        </p:nvSpPr>
        <p:spPr>
          <a:xfrm>
            <a:off x="9070015" y="1843302"/>
            <a:ext cx="5976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生成</a:t>
            </a:r>
            <a:endParaRPr lang="en-US" altLang="zh-CN" sz="1400" b="1" dirty="0" smtClean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r>
              <a:rPr lang="zh-CN" altLang="en-US" sz="14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文本</a:t>
            </a:r>
            <a:endParaRPr lang="zh-CN" altLang="en-US" sz="1400" b="1" dirty="0"/>
          </a:p>
        </p:txBody>
      </p:sp>
      <p:sp>
        <p:nvSpPr>
          <p:cNvPr id="92" name="矩形 91"/>
          <p:cNvSpPr/>
          <p:nvPr/>
        </p:nvSpPr>
        <p:spPr>
          <a:xfrm>
            <a:off x="4584247" y="5165908"/>
            <a:ext cx="13612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根据筛选条件生成汇总图表</a:t>
            </a:r>
            <a:endParaRPr lang="en-US" altLang="zh-CN" sz="1400" b="1" dirty="0" smtClean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23395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860424" y="382864"/>
            <a:ext cx="1114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销售日报</a:t>
            </a:r>
            <a:endParaRPr lang="zh-CN" altLang="en-US" b="1" dirty="0"/>
          </a:p>
        </p:txBody>
      </p:sp>
      <p:sp>
        <p:nvSpPr>
          <p:cNvPr id="40" name="矩形 39"/>
          <p:cNvSpPr/>
          <p:nvPr/>
        </p:nvSpPr>
        <p:spPr>
          <a:xfrm>
            <a:off x="793073" y="296532"/>
            <a:ext cx="3728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手机端功能</a:t>
            </a:r>
            <a:r>
              <a:rPr lang="zh-CN" altLang="en-US" sz="2400" b="1" dirty="0" smtClean="0">
                <a:solidFill>
                  <a:schemeClr val="bg2">
                    <a:lumMod val="50000"/>
                  </a:schemeClr>
                </a:solidFill>
                <a:latin typeface="+mn-ea"/>
              </a:rPr>
              <a:t>展示</a:t>
            </a:r>
            <a:endParaRPr lang="zh-CN" altLang="en-US" sz="2400" b="1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355" y="3087746"/>
            <a:ext cx="2450079" cy="326982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72" y="3087747"/>
            <a:ext cx="2410839" cy="3269823"/>
          </a:xfrm>
          <a:prstGeom prst="rect">
            <a:avLst/>
          </a:prstGeom>
        </p:spPr>
      </p:pic>
      <p:sp>
        <p:nvSpPr>
          <p:cNvPr id="41" name="形状 40"/>
          <p:cNvSpPr/>
          <p:nvPr/>
        </p:nvSpPr>
        <p:spPr>
          <a:xfrm rot="4470984">
            <a:off x="3364325" y="2790233"/>
            <a:ext cx="613594" cy="1290418"/>
          </a:xfrm>
          <a:prstGeom prst="swooshArrow">
            <a:avLst>
              <a:gd name="adj1" fmla="val 16310"/>
              <a:gd name="adj2" fmla="val 31370"/>
            </a:avLst>
          </a:prstGeom>
          <a:solidFill>
            <a:srgbClr val="FFFF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363" y="2318381"/>
            <a:ext cx="2450079" cy="3269823"/>
          </a:xfrm>
          <a:prstGeom prst="rect">
            <a:avLst/>
          </a:prstGeom>
        </p:spPr>
      </p:pic>
      <p:sp>
        <p:nvSpPr>
          <p:cNvPr id="43" name="形状 42"/>
          <p:cNvSpPr/>
          <p:nvPr/>
        </p:nvSpPr>
        <p:spPr>
          <a:xfrm rot="2426878">
            <a:off x="6576252" y="4263009"/>
            <a:ext cx="1078788" cy="1981406"/>
          </a:xfrm>
          <a:prstGeom prst="swooshArrow">
            <a:avLst>
              <a:gd name="adj1" fmla="val 16310"/>
              <a:gd name="adj2" fmla="val 31370"/>
            </a:avLst>
          </a:prstGeom>
          <a:solidFill>
            <a:srgbClr val="FFFF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6" name="组合 5"/>
          <p:cNvGrpSpPr/>
          <p:nvPr/>
        </p:nvGrpSpPr>
        <p:grpSpPr>
          <a:xfrm>
            <a:off x="2080365" y="1211379"/>
            <a:ext cx="5246792" cy="1579558"/>
            <a:chOff x="465969" y="1198234"/>
            <a:chExt cx="5246792" cy="1579558"/>
          </a:xfrm>
        </p:grpSpPr>
        <p:grpSp>
          <p:nvGrpSpPr>
            <p:cNvPr id="74" name="组合 73"/>
            <p:cNvGrpSpPr/>
            <p:nvPr/>
          </p:nvGrpSpPr>
          <p:grpSpPr>
            <a:xfrm>
              <a:off x="465969" y="1198234"/>
              <a:ext cx="5246792" cy="1579558"/>
              <a:chOff x="5387476" y="4058087"/>
              <a:chExt cx="6444575" cy="1726623"/>
            </a:xfrm>
          </p:grpSpPr>
          <p:sp>
            <p:nvSpPr>
              <p:cNvPr id="58" name="矩形 57"/>
              <p:cNvSpPr/>
              <p:nvPr/>
            </p:nvSpPr>
            <p:spPr>
              <a:xfrm>
                <a:off x="5512859" y="4083550"/>
                <a:ext cx="6319192" cy="3364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355600">
                  <a:spcAft>
                    <a:spcPts val="0"/>
                  </a:spcAft>
                </a:pPr>
                <a:r>
                  <a:rPr lang="zh-CN" altLang="en-US" sz="1400" b="1" kern="100" dirty="0" smtClean="0">
                    <a:solidFill>
                      <a:schemeClr val="bg2">
                        <a:lumMod val="50000"/>
                      </a:schemeClr>
                    </a:solidFill>
                    <a:latin typeface="+mn-ea"/>
                    <a:cs typeface="Times New Roman" panose="02020603050405020304" pitchFamily="18" charset="0"/>
                  </a:rPr>
                  <a:t>界面        代理商    渠道经理      主管      领导</a:t>
                </a:r>
                <a:endParaRPr lang="zh-CN" altLang="zh-CN" sz="1400" b="1" kern="100" dirty="0">
                  <a:solidFill>
                    <a:schemeClr val="bg2">
                      <a:lumMod val="50000"/>
                    </a:schemeClr>
                  </a:solidFill>
                  <a:effectLst/>
                  <a:latin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5387476" y="4520384"/>
                <a:ext cx="1927996" cy="11102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200" b="1" kern="100" dirty="0" smtClean="0">
                    <a:solidFill>
                      <a:schemeClr val="accent5">
                        <a:lumMod val="50000"/>
                      </a:schemeClr>
                    </a:solidFill>
                    <a:latin typeface="+mn-ea"/>
                    <a:cs typeface="Times New Roman" panose="02020603050405020304" pitchFamily="18" charset="0"/>
                  </a:rPr>
                  <a:t>销售日报</a:t>
                </a:r>
                <a:endParaRPr lang="en-US" altLang="zh-CN" sz="1200" b="1" kern="100" dirty="0" smtClean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pPr algn="ctr"/>
                <a:endParaRPr lang="en-US" altLang="zh-CN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pPr algn="ctr"/>
                <a:r>
                  <a:rPr lang="zh-CN" altLang="en-US" sz="1200" b="1" kern="100" dirty="0">
                    <a:solidFill>
                      <a:schemeClr val="accent5">
                        <a:lumMod val="50000"/>
                      </a:schemeClr>
                    </a:solidFill>
                    <a:latin typeface="+mn-ea"/>
                    <a:cs typeface="Times New Roman" panose="02020603050405020304" pitchFamily="18" charset="0"/>
                  </a:rPr>
                  <a:t>上报数据查询</a:t>
                </a:r>
                <a:endParaRPr lang="en-US" altLang="zh-CN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pPr algn="ctr"/>
                <a:endParaRPr lang="en-US" altLang="zh-CN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  <a:p>
                <a:pPr algn="ctr"/>
                <a:r>
                  <a:rPr lang="zh-CN" altLang="en-US" sz="1200" b="1" kern="100" dirty="0">
                    <a:solidFill>
                      <a:schemeClr val="accent5">
                        <a:lumMod val="50000"/>
                      </a:schemeClr>
                    </a:solidFill>
                    <a:latin typeface="+mn-ea"/>
                    <a:cs typeface="Times New Roman" panose="02020603050405020304" pitchFamily="18" charset="0"/>
                  </a:rPr>
                  <a:t>生成文本、生成图像</a:t>
                </a:r>
                <a:endParaRPr lang="en-US" altLang="zh-CN" sz="1200" b="1" kern="100" dirty="0">
                  <a:solidFill>
                    <a:schemeClr val="accent5">
                      <a:lumMod val="50000"/>
                    </a:schemeClr>
                  </a:solidFill>
                  <a:latin typeface="+mn-ea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圆角矩形 59"/>
              <p:cNvSpPr/>
              <p:nvPr/>
            </p:nvSpPr>
            <p:spPr>
              <a:xfrm>
                <a:off x="5410325" y="4058087"/>
                <a:ext cx="6311173" cy="1726623"/>
              </a:xfrm>
              <a:prstGeom prst="round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cxnSp>
            <p:nvCxnSpPr>
              <p:cNvPr id="61" name="直接连接符 60"/>
              <p:cNvCxnSpPr/>
              <p:nvPr/>
            </p:nvCxnSpPr>
            <p:spPr>
              <a:xfrm>
                <a:off x="5512859" y="4900541"/>
                <a:ext cx="6106106" cy="0"/>
              </a:xfrm>
              <a:prstGeom prst="line">
                <a:avLst/>
              </a:prstGeom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五角星 61"/>
              <p:cNvSpPr/>
              <p:nvPr/>
            </p:nvSpPr>
            <p:spPr>
              <a:xfrm>
                <a:off x="11202396" y="4573155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63" name="五角星 62"/>
              <p:cNvSpPr/>
              <p:nvPr/>
            </p:nvSpPr>
            <p:spPr>
              <a:xfrm>
                <a:off x="8797544" y="4560545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64" name="五角星 63"/>
              <p:cNvSpPr/>
              <p:nvPr/>
            </p:nvSpPr>
            <p:spPr>
              <a:xfrm>
                <a:off x="10018636" y="4561270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65" name="五角星 64"/>
              <p:cNvSpPr/>
              <p:nvPr/>
            </p:nvSpPr>
            <p:spPr>
              <a:xfrm>
                <a:off x="8797544" y="5004591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66" name="五角星 65"/>
              <p:cNvSpPr/>
              <p:nvPr/>
            </p:nvSpPr>
            <p:spPr>
              <a:xfrm>
                <a:off x="10018636" y="5004591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67" name="五角星 66"/>
              <p:cNvSpPr/>
              <p:nvPr/>
            </p:nvSpPr>
            <p:spPr>
              <a:xfrm>
                <a:off x="11202396" y="5004591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cxnSp>
            <p:nvCxnSpPr>
              <p:cNvPr id="68" name="直接连接符 67"/>
              <p:cNvCxnSpPr/>
              <p:nvPr/>
            </p:nvCxnSpPr>
            <p:spPr>
              <a:xfrm>
                <a:off x="5512859" y="5316522"/>
                <a:ext cx="6106106" cy="0"/>
              </a:xfrm>
              <a:prstGeom prst="line">
                <a:avLst/>
              </a:prstGeom>
              <a:ln>
                <a:solidFill>
                  <a:schemeClr val="bg1">
                    <a:alpha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五角星 68"/>
              <p:cNvSpPr/>
              <p:nvPr/>
            </p:nvSpPr>
            <p:spPr>
              <a:xfrm>
                <a:off x="11202396" y="5433181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70" name="五角星 69"/>
              <p:cNvSpPr/>
              <p:nvPr/>
            </p:nvSpPr>
            <p:spPr>
              <a:xfrm>
                <a:off x="8797544" y="5420571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71" name="五角星 70"/>
              <p:cNvSpPr/>
              <p:nvPr/>
            </p:nvSpPr>
            <p:spPr>
              <a:xfrm>
                <a:off x="10018636" y="5421296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72" name="五角星 71"/>
              <p:cNvSpPr/>
              <p:nvPr/>
            </p:nvSpPr>
            <p:spPr>
              <a:xfrm>
                <a:off x="7576452" y="5433659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  <p:sp>
            <p:nvSpPr>
              <p:cNvPr id="73" name="五角星 72"/>
              <p:cNvSpPr/>
              <p:nvPr/>
            </p:nvSpPr>
            <p:spPr>
              <a:xfrm>
                <a:off x="7583704" y="5001126"/>
                <a:ext cx="304800" cy="262650"/>
              </a:xfrm>
              <a:prstGeom prst="star5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</p:grpSp>
        <p:sp>
          <p:nvSpPr>
            <p:cNvPr id="48" name="五角星 47"/>
            <p:cNvSpPr/>
            <p:nvPr/>
          </p:nvSpPr>
          <p:spPr>
            <a:xfrm>
              <a:off x="2250993" y="1656763"/>
              <a:ext cx="248150" cy="240279"/>
            </a:xfrm>
            <a:prstGeom prst="star5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49" name="矩形 48"/>
          <p:cNvSpPr/>
          <p:nvPr/>
        </p:nvSpPr>
        <p:spPr>
          <a:xfrm>
            <a:off x="3521497" y="3570365"/>
            <a:ext cx="52470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点击进入</a:t>
            </a:r>
            <a:endParaRPr lang="en-US" altLang="zh-CN" sz="1600" b="1" dirty="0" smtClean="0">
              <a:solidFill>
                <a:schemeClr val="tx2">
                  <a:lumMod val="50000"/>
                </a:schemeClr>
              </a:solidFill>
              <a:latin typeface="+mn-ea"/>
            </a:endParaRPr>
          </a:p>
          <a:p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筛选界面</a:t>
            </a:r>
            <a:endParaRPr lang="zh-CN" altLang="en-US" sz="1600" b="1" dirty="0"/>
          </a:p>
        </p:txBody>
      </p:sp>
      <p:sp>
        <p:nvSpPr>
          <p:cNvPr id="51" name="矩形 50"/>
          <p:cNvSpPr/>
          <p:nvPr/>
        </p:nvSpPr>
        <p:spPr>
          <a:xfrm>
            <a:off x="6634434" y="4078196"/>
            <a:ext cx="13612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2">
                    <a:lumMod val="50000"/>
                  </a:schemeClr>
                </a:solidFill>
                <a:latin typeface="+mn-ea"/>
              </a:rPr>
              <a:t>根据筛选条件生成汇总图表</a:t>
            </a:r>
            <a:endParaRPr lang="en-US" altLang="zh-CN" sz="1400" b="1" dirty="0" smtClean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067645" y="965536"/>
            <a:ext cx="48851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</a:rPr>
              <a:t>电信</a:t>
            </a:r>
            <a:r>
              <a:rPr lang="en-US" altLang="zh-CN" sz="1600" b="1" dirty="0" smtClean="0">
                <a:solidFill>
                  <a:schemeClr val="tx2">
                    <a:lumMod val="50000"/>
                  </a:schemeClr>
                </a:solidFill>
              </a:rPr>
              <a:t>IT</a:t>
            </a:r>
            <a:r>
              <a:rPr lang="zh-CN" altLang="en-US" sz="1600" b="1" dirty="0" smtClean="0">
                <a:solidFill>
                  <a:schemeClr val="tx2">
                    <a:lumMod val="50000"/>
                  </a:schemeClr>
                </a:solidFill>
              </a:rPr>
              <a:t>系统的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</a:rPr>
              <a:t>数据</a:t>
            </a:r>
            <a:endParaRPr lang="zh-CN" altLang="en-US" sz="1600" b="1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3326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切片">
  <a:themeElements>
    <a:clrScheme name="Slice">
      <a:dk1>
        <a:sysClr val="windowText" lastClr="000000"/>
      </a:dk1>
      <a:lt1>
        <a:sysClr val="window" lastClr="FFFFFF"/>
      </a:lt1>
      <a:dk2>
        <a:srgbClr val="537D0B"/>
      </a:dk2>
      <a:lt2>
        <a:srgbClr val="A9E257"/>
      </a:lt2>
      <a:accent1>
        <a:srgbClr val="38540A"/>
      </a:accent1>
      <a:accent2>
        <a:srgbClr val="31A274"/>
      </a:accent2>
      <a:accent3>
        <a:srgbClr val="236073"/>
      </a:accent3>
      <a:accent4>
        <a:srgbClr val="6C4D90"/>
      </a:accent4>
      <a:accent5>
        <a:srgbClr val="983C27"/>
      </a:accent5>
      <a:accent6>
        <a:srgbClr val="CD811F"/>
      </a:accent6>
      <a:hlink>
        <a:srgbClr val="293F06"/>
      </a:hlink>
      <a:folHlink>
        <a:srgbClr val="68883A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9759155-7935-4C61-A06C-C04380D1B16E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1886</TotalTime>
  <Words>569</Words>
  <Application>Microsoft Office PowerPoint</Application>
  <PresentationFormat>宽屏</PresentationFormat>
  <Paragraphs>169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宋体</vt:lpstr>
      <vt:lpstr>幼圆</vt:lpstr>
      <vt:lpstr>Calibri</vt:lpstr>
      <vt:lpstr>Century Gothic</vt:lpstr>
      <vt:lpstr>Times New Roman</vt:lpstr>
      <vt:lpstr>Wingdings</vt:lpstr>
      <vt:lpstr>Wingdings 3</vt:lpstr>
      <vt:lpstr>切片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谢谢关注，感谢聆听！</vt:lpstr>
    </vt:vector>
  </TitlesOfParts>
  <Company>http://sdwm.org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聂为杰</dc:creator>
  <cp:lastModifiedBy>聂为杰</cp:lastModifiedBy>
  <cp:revision>192</cp:revision>
  <dcterms:created xsi:type="dcterms:W3CDTF">2013-11-13T01:33:25Z</dcterms:created>
  <dcterms:modified xsi:type="dcterms:W3CDTF">2014-01-08T12:22:43Z</dcterms:modified>
</cp:coreProperties>
</file>

<file path=docProps/thumbnail.jpeg>
</file>